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1" r:id="rId6"/>
    <p:sldId id="262" r:id="rId7"/>
    <p:sldId id="263" r:id="rId8"/>
    <p:sldId id="264" r:id="rId9"/>
    <p:sldId id="265" r:id="rId10"/>
    <p:sldId id="266" r:id="rId11"/>
    <p:sldId id="277" r:id="rId12"/>
    <p:sldId id="267" r:id="rId13"/>
    <p:sldId id="268" r:id="rId14"/>
    <p:sldId id="270" r:id="rId15"/>
    <p:sldId id="271" r:id="rId16"/>
    <p:sldId id="272" r:id="rId17"/>
    <p:sldId id="273" r:id="rId18"/>
    <p:sldId id="274" r:id="rId19"/>
    <p:sldId id="275" r:id="rId20"/>
    <p:sldId id="279" r:id="rId21"/>
    <p:sldId id="280" r:id="rId22"/>
    <p:sldId id="281" r:id="rId23"/>
    <p:sldId id="282" r:id="rId24"/>
    <p:sldId id="278" r:id="rId25"/>
    <p:sldId id="276" r:id="rId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p:scale>
          <a:sx n="60" d="100"/>
          <a:sy n="60" d="100"/>
        </p:scale>
        <p:origin x="1236"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E92DC2-4D97-4D59-B048-85B9AB20005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6DB5ECD-709A-4664-B659-8C4C148A7C61}">
      <dgm:prSet custT="1"/>
      <dgm:spPr/>
      <dgm:t>
        <a:bodyPr/>
        <a:lstStyle/>
        <a:p>
          <a:pPr>
            <a:lnSpc>
              <a:spcPct val="100000"/>
            </a:lnSpc>
          </a:pPr>
          <a:r>
            <a:rPr lang="es-MX" sz="1200" dirty="0"/>
            <a:t>Reconstrucción de dietas: Los isótopos estables permiten inferir la dieta de organismos, incluso en especies difíciles de observar directamente.</a:t>
          </a:r>
          <a:endParaRPr lang="en-US" sz="1200" dirty="0"/>
        </a:p>
      </dgm:t>
    </dgm:pt>
    <dgm:pt modelId="{EF4D2974-0316-4952-A2C9-2BF6F838930A}" type="parTrans" cxnId="{90714889-991B-448D-B41A-A098659274CA}">
      <dgm:prSet/>
      <dgm:spPr/>
      <dgm:t>
        <a:bodyPr/>
        <a:lstStyle/>
        <a:p>
          <a:endParaRPr lang="en-US"/>
        </a:p>
      </dgm:t>
    </dgm:pt>
    <dgm:pt modelId="{563D4AD1-6AD5-4ABB-8B68-30E33C42C851}" type="sibTrans" cxnId="{90714889-991B-448D-B41A-A098659274CA}">
      <dgm:prSet/>
      <dgm:spPr/>
      <dgm:t>
        <a:bodyPr/>
        <a:lstStyle/>
        <a:p>
          <a:pPr>
            <a:lnSpc>
              <a:spcPct val="100000"/>
            </a:lnSpc>
          </a:pPr>
          <a:endParaRPr lang="en-US"/>
        </a:p>
      </dgm:t>
    </dgm:pt>
    <dgm:pt modelId="{8F1ECBE3-D608-4E02-A89A-69DB1AF3FFDC}">
      <dgm:prSet custT="1"/>
      <dgm:spPr/>
      <dgm:t>
        <a:bodyPr/>
        <a:lstStyle/>
        <a:p>
          <a:pPr>
            <a:lnSpc>
              <a:spcPct val="100000"/>
            </a:lnSpc>
          </a:pPr>
          <a:r>
            <a:rPr lang="es-MX" sz="1200" dirty="0"/>
            <a:t>Migración y conectividad: Al analizar isótopos en tejidos como plumas, pelo o huesos, se puede rastrear el movimiento de especies entre diferentes hábitats.</a:t>
          </a:r>
          <a:endParaRPr lang="en-US" sz="1200" dirty="0"/>
        </a:p>
      </dgm:t>
    </dgm:pt>
    <dgm:pt modelId="{B4978ABF-E051-460A-BBD3-7B840CC8D0A7}" type="parTrans" cxnId="{36706A4C-277D-45FC-B67C-72D94305F154}">
      <dgm:prSet/>
      <dgm:spPr/>
      <dgm:t>
        <a:bodyPr/>
        <a:lstStyle/>
        <a:p>
          <a:endParaRPr lang="en-US"/>
        </a:p>
      </dgm:t>
    </dgm:pt>
    <dgm:pt modelId="{D7839DB2-9206-47D7-B758-A85A3FE8387F}" type="sibTrans" cxnId="{36706A4C-277D-45FC-B67C-72D94305F154}">
      <dgm:prSet/>
      <dgm:spPr/>
      <dgm:t>
        <a:bodyPr/>
        <a:lstStyle/>
        <a:p>
          <a:pPr>
            <a:lnSpc>
              <a:spcPct val="100000"/>
            </a:lnSpc>
          </a:pPr>
          <a:endParaRPr lang="en-US"/>
        </a:p>
      </dgm:t>
    </dgm:pt>
    <dgm:pt modelId="{BB1DC056-8F33-4160-90BB-127AB5BC050F}">
      <dgm:prSet custT="1"/>
      <dgm:spPr/>
      <dgm:t>
        <a:bodyPr/>
        <a:lstStyle/>
        <a:p>
          <a:pPr>
            <a:lnSpc>
              <a:spcPct val="100000"/>
            </a:lnSpc>
          </a:pPr>
          <a:r>
            <a:rPr lang="es-MX" sz="1200" dirty="0"/>
            <a:t>Cambios en los ecosistemas: Los isótopos ayudan a detectar alteraciones en las redes tróficas debido a factores como la contaminación, el cambio climático o la introducción de especies invasoras.</a:t>
          </a:r>
          <a:endParaRPr lang="en-US" sz="1200" dirty="0"/>
        </a:p>
      </dgm:t>
    </dgm:pt>
    <dgm:pt modelId="{2242F614-99A2-48F0-B984-B208E33378C3}" type="parTrans" cxnId="{EEEDC7A7-BF3A-4A74-94B3-2AAAC02B04D8}">
      <dgm:prSet/>
      <dgm:spPr/>
      <dgm:t>
        <a:bodyPr/>
        <a:lstStyle/>
        <a:p>
          <a:endParaRPr lang="en-US"/>
        </a:p>
      </dgm:t>
    </dgm:pt>
    <dgm:pt modelId="{F41A3A42-A4CE-4B55-A69D-23278E3D3648}" type="sibTrans" cxnId="{EEEDC7A7-BF3A-4A74-94B3-2AAAC02B04D8}">
      <dgm:prSet/>
      <dgm:spPr/>
      <dgm:t>
        <a:bodyPr/>
        <a:lstStyle/>
        <a:p>
          <a:endParaRPr lang="en-US"/>
        </a:p>
      </dgm:t>
    </dgm:pt>
    <dgm:pt modelId="{49907BFB-49CC-45CD-B772-B5E3B008CBF2}" type="pres">
      <dgm:prSet presAssocID="{F7E92DC2-4D97-4D59-B048-85B9AB200057}" presName="root" presStyleCnt="0">
        <dgm:presLayoutVars>
          <dgm:dir/>
          <dgm:resizeHandles val="exact"/>
        </dgm:presLayoutVars>
      </dgm:prSet>
      <dgm:spPr/>
      <dgm:t>
        <a:bodyPr/>
        <a:lstStyle/>
        <a:p>
          <a:endParaRPr lang="es-MX"/>
        </a:p>
      </dgm:t>
    </dgm:pt>
    <dgm:pt modelId="{A1CB481C-FDE9-42B0-B69E-979EC83902C5}" type="pres">
      <dgm:prSet presAssocID="{F7E92DC2-4D97-4D59-B048-85B9AB200057}" presName="container" presStyleCnt="0">
        <dgm:presLayoutVars>
          <dgm:dir/>
          <dgm:resizeHandles val="exact"/>
        </dgm:presLayoutVars>
      </dgm:prSet>
      <dgm:spPr/>
    </dgm:pt>
    <dgm:pt modelId="{B1CBDD5D-2D0C-4590-BA04-D6E21F3AEC45}" type="pres">
      <dgm:prSet presAssocID="{96DB5ECD-709A-4664-B659-8C4C148A7C61}" presName="compNode" presStyleCnt="0"/>
      <dgm:spPr/>
    </dgm:pt>
    <dgm:pt modelId="{B35A6769-AC24-4235-B1A5-1247E1750045}" type="pres">
      <dgm:prSet presAssocID="{96DB5ECD-709A-4664-B659-8C4C148A7C61}" presName="iconBgRect" presStyleLbl="bgShp" presStyleIdx="0" presStyleCnt="3"/>
      <dgm:spPr/>
    </dgm:pt>
    <dgm:pt modelId="{C12EE4CE-6AC5-42AF-968C-875767F961CD}" type="pres">
      <dgm:prSet presAssocID="{96DB5ECD-709A-4664-B659-8C4C148A7C6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s-MX"/>
        </a:p>
      </dgm:t>
      <dgm:extLst>
        <a:ext uri="{E40237B7-FDA0-4F09-8148-C483321AD2D9}">
          <dgm14:cNvPr xmlns:dgm14="http://schemas.microsoft.com/office/drawing/2010/diagram" id="0" name="" descr="Científico"/>
        </a:ext>
      </dgm:extLst>
    </dgm:pt>
    <dgm:pt modelId="{7A1F9A39-99A9-4166-A7ED-1C5435C3ED53}" type="pres">
      <dgm:prSet presAssocID="{96DB5ECD-709A-4664-B659-8C4C148A7C61}" presName="spaceRect" presStyleCnt="0"/>
      <dgm:spPr/>
    </dgm:pt>
    <dgm:pt modelId="{080298DA-0755-42FD-AA79-E650CC917A4C}" type="pres">
      <dgm:prSet presAssocID="{96DB5ECD-709A-4664-B659-8C4C148A7C61}" presName="textRect" presStyleLbl="revTx" presStyleIdx="0" presStyleCnt="3">
        <dgm:presLayoutVars>
          <dgm:chMax val="1"/>
          <dgm:chPref val="1"/>
        </dgm:presLayoutVars>
      </dgm:prSet>
      <dgm:spPr/>
      <dgm:t>
        <a:bodyPr/>
        <a:lstStyle/>
        <a:p>
          <a:endParaRPr lang="es-MX"/>
        </a:p>
      </dgm:t>
    </dgm:pt>
    <dgm:pt modelId="{D68E25F0-6B8A-445A-9468-FFCFDEAF3F1F}" type="pres">
      <dgm:prSet presAssocID="{563D4AD1-6AD5-4ABB-8B68-30E33C42C851}" presName="sibTrans" presStyleLbl="sibTrans2D1" presStyleIdx="0" presStyleCnt="0"/>
      <dgm:spPr/>
      <dgm:t>
        <a:bodyPr/>
        <a:lstStyle/>
        <a:p>
          <a:endParaRPr lang="es-MX"/>
        </a:p>
      </dgm:t>
    </dgm:pt>
    <dgm:pt modelId="{82102C37-FBF9-4E07-95A1-24F52C9CD03E}" type="pres">
      <dgm:prSet presAssocID="{8F1ECBE3-D608-4E02-A89A-69DB1AF3FFDC}" presName="compNode" presStyleCnt="0"/>
      <dgm:spPr/>
    </dgm:pt>
    <dgm:pt modelId="{55C83A17-821E-4CD2-8275-639F63305FA3}" type="pres">
      <dgm:prSet presAssocID="{8F1ECBE3-D608-4E02-A89A-69DB1AF3FFDC}" presName="iconBgRect" presStyleLbl="bgShp" presStyleIdx="1" presStyleCnt="3"/>
      <dgm:spPr/>
    </dgm:pt>
    <dgm:pt modelId="{4AE5891A-077A-4E0D-B88C-41ED225052E1}" type="pres">
      <dgm:prSet presAssocID="{8F1ECBE3-D608-4E02-A89A-69DB1AF3FFDC}"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s-MX"/>
        </a:p>
      </dgm:t>
      <dgm:extLst>
        <a:ext uri="{E40237B7-FDA0-4F09-8148-C483321AD2D9}">
          <dgm14:cNvPr xmlns:dgm14="http://schemas.microsoft.com/office/drawing/2010/diagram" id="0" name="" descr="Microscopio"/>
        </a:ext>
      </dgm:extLst>
    </dgm:pt>
    <dgm:pt modelId="{2A8A0685-BF8E-47E7-96FB-25D0B91DF025}" type="pres">
      <dgm:prSet presAssocID="{8F1ECBE3-D608-4E02-A89A-69DB1AF3FFDC}" presName="spaceRect" presStyleCnt="0"/>
      <dgm:spPr/>
    </dgm:pt>
    <dgm:pt modelId="{FF4835E0-9D95-4E41-BDA6-8F3FE2265138}" type="pres">
      <dgm:prSet presAssocID="{8F1ECBE3-D608-4E02-A89A-69DB1AF3FFDC}" presName="textRect" presStyleLbl="revTx" presStyleIdx="1" presStyleCnt="3">
        <dgm:presLayoutVars>
          <dgm:chMax val="1"/>
          <dgm:chPref val="1"/>
        </dgm:presLayoutVars>
      </dgm:prSet>
      <dgm:spPr/>
      <dgm:t>
        <a:bodyPr/>
        <a:lstStyle/>
        <a:p>
          <a:endParaRPr lang="es-MX"/>
        </a:p>
      </dgm:t>
    </dgm:pt>
    <dgm:pt modelId="{FF90AC18-CE95-4BD8-B8FA-F9127914DCC9}" type="pres">
      <dgm:prSet presAssocID="{D7839DB2-9206-47D7-B758-A85A3FE8387F}" presName="sibTrans" presStyleLbl="sibTrans2D1" presStyleIdx="0" presStyleCnt="0"/>
      <dgm:spPr/>
      <dgm:t>
        <a:bodyPr/>
        <a:lstStyle/>
        <a:p>
          <a:endParaRPr lang="es-MX"/>
        </a:p>
      </dgm:t>
    </dgm:pt>
    <dgm:pt modelId="{6132AFE7-44C6-49E2-8791-702CA5B0A827}" type="pres">
      <dgm:prSet presAssocID="{BB1DC056-8F33-4160-90BB-127AB5BC050F}" presName="compNode" presStyleCnt="0"/>
      <dgm:spPr/>
    </dgm:pt>
    <dgm:pt modelId="{11CC1AF7-1327-4F27-9643-87017042DA57}" type="pres">
      <dgm:prSet presAssocID="{BB1DC056-8F33-4160-90BB-127AB5BC050F}" presName="iconBgRect" presStyleLbl="bgShp" presStyleIdx="2" presStyleCnt="3"/>
      <dgm:spPr/>
    </dgm:pt>
    <dgm:pt modelId="{62C0047E-F280-4D28-AF6E-61D7EA283BEE}" type="pres">
      <dgm:prSet presAssocID="{BB1DC056-8F33-4160-90BB-127AB5BC050F}" presName="iconRect" presStyleLbl="node1" presStyleIdx="2" presStyleCnt="3" custLinFactNeighborX="0"/>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s-MX"/>
        </a:p>
      </dgm:t>
      <dgm:extLst>
        <a:ext uri="{E40237B7-FDA0-4F09-8148-C483321AD2D9}">
          <dgm14:cNvPr xmlns:dgm14="http://schemas.microsoft.com/office/drawing/2010/diagram" id="0" name="" descr="Átomo"/>
        </a:ext>
      </dgm:extLst>
    </dgm:pt>
    <dgm:pt modelId="{AA54AD03-768F-4F16-8C91-C4CC8393DE78}" type="pres">
      <dgm:prSet presAssocID="{BB1DC056-8F33-4160-90BB-127AB5BC050F}" presName="spaceRect" presStyleCnt="0"/>
      <dgm:spPr/>
    </dgm:pt>
    <dgm:pt modelId="{8D788EC5-AB51-4D8B-AEEC-BBD5C31C1DD0}" type="pres">
      <dgm:prSet presAssocID="{BB1DC056-8F33-4160-90BB-127AB5BC050F}" presName="textRect" presStyleLbl="revTx" presStyleIdx="2" presStyleCnt="3" custLinFactNeighborX="5334" custLinFactNeighborY="1178">
        <dgm:presLayoutVars>
          <dgm:chMax val="1"/>
          <dgm:chPref val="1"/>
        </dgm:presLayoutVars>
      </dgm:prSet>
      <dgm:spPr/>
      <dgm:t>
        <a:bodyPr/>
        <a:lstStyle/>
        <a:p>
          <a:endParaRPr lang="es-MX"/>
        </a:p>
      </dgm:t>
    </dgm:pt>
  </dgm:ptLst>
  <dgm:cxnLst>
    <dgm:cxn modelId="{36706A4C-277D-45FC-B67C-72D94305F154}" srcId="{F7E92DC2-4D97-4D59-B048-85B9AB200057}" destId="{8F1ECBE3-D608-4E02-A89A-69DB1AF3FFDC}" srcOrd="1" destOrd="0" parTransId="{B4978ABF-E051-460A-BBD3-7B840CC8D0A7}" sibTransId="{D7839DB2-9206-47D7-B758-A85A3FE8387F}"/>
    <dgm:cxn modelId="{1F6D7DA2-1FF9-4B93-A615-DC8A2E425242}" type="presOf" srcId="{D7839DB2-9206-47D7-B758-A85A3FE8387F}" destId="{FF90AC18-CE95-4BD8-B8FA-F9127914DCC9}" srcOrd="0" destOrd="0" presId="urn:microsoft.com/office/officeart/2018/2/layout/IconCircleList"/>
    <dgm:cxn modelId="{EEEDC7A7-BF3A-4A74-94B3-2AAAC02B04D8}" srcId="{F7E92DC2-4D97-4D59-B048-85B9AB200057}" destId="{BB1DC056-8F33-4160-90BB-127AB5BC050F}" srcOrd="2" destOrd="0" parTransId="{2242F614-99A2-48F0-B984-B208E33378C3}" sibTransId="{F41A3A42-A4CE-4B55-A69D-23278E3D3648}"/>
    <dgm:cxn modelId="{CD7A0A79-8F42-4898-BED4-88F750807B4E}" type="presOf" srcId="{BB1DC056-8F33-4160-90BB-127AB5BC050F}" destId="{8D788EC5-AB51-4D8B-AEEC-BBD5C31C1DD0}" srcOrd="0" destOrd="0" presId="urn:microsoft.com/office/officeart/2018/2/layout/IconCircleList"/>
    <dgm:cxn modelId="{90714889-991B-448D-B41A-A098659274CA}" srcId="{F7E92DC2-4D97-4D59-B048-85B9AB200057}" destId="{96DB5ECD-709A-4664-B659-8C4C148A7C61}" srcOrd="0" destOrd="0" parTransId="{EF4D2974-0316-4952-A2C9-2BF6F838930A}" sibTransId="{563D4AD1-6AD5-4ABB-8B68-30E33C42C851}"/>
    <dgm:cxn modelId="{174DE0B1-728F-4281-837D-D45FE0BE393D}" type="presOf" srcId="{563D4AD1-6AD5-4ABB-8B68-30E33C42C851}" destId="{D68E25F0-6B8A-445A-9468-FFCFDEAF3F1F}" srcOrd="0" destOrd="0" presId="urn:microsoft.com/office/officeart/2018/2/layout/IconCircleList"/>
    <dgm:cxn modelId="{78A2D7DE-C6A3-43C9-AB4D-059055660F45}" type="presOf" srcId="{96DB5ECD-709A-4664-B659-8C4C148A7C61}" destId="{080298DA-0755-42FD-AA79-E650CC917A4C}" srcOrd="0" destOrd="0" presId="urn:microsoft.com/office/officeart/2018/2/layout/IconCircleList"/>
    <dgm:cxn modelId="{DD830F42-53B7-4BF8-81AD-6E7815DD8FB5}" type="presOf" srcId="{8F1ECBE3-D608-4E02-A89A-69DB1AF3FFDC}" destId="{FF4835E0-9D95-4E41-BDA6-8F3FE2265138}" srcOrd="0" destOrd="0" presId="urn:microsoft.com/office/officeart/2018/2/layout/IconCircleList"/>
    <dgm:cxn modelId="{45EEDCFE-3A16-4CD2-8386-40D775C9260C}" type="presOf" srcId="{F7E92DC2-4D97-4D59-B048-85B9AB200057}" destId="{49907BFB-49CC-45CD-B772-B5E3B008CBF2}" srcOrd="0" destOrd="0" presId="urn:microsoft.com/office/officeart/2018/2/layout/IconCircleList"/>
    <dgm:cxn modelId="{844A105A-A900-4829-A3A7-A060AB11F1C9}" type="presParOf" srcId="{49907BFB-49CC-45CD-B772-B5E3B008CBF2}" destId="{A1CB481C-FDE9-42B0-B69E-979EC83902C5}" srcOrd="0" destOrd="0" presId="urn:microsoft.com/office/officeart/2018/2/layout/IconCircleList"/>
    <dgm:cxn modelId="{676F6781-C0F8-49E3-BC01-FD7579DA2F38}" type="presParOf" srcId="{A1CB481C-FDE9-42B0-B69E-979EC83902C5}" destId="{B1CBDD5D-2D0C-4590-BA04-D6E21F3AEC45}" srcOrd="0" destOrd="0" presId="urn:microsoft.com/office/officeart/2018/2/layout/IconCircleList"/>
    <dgm:cxn modelId="{72B61BD9-FD3B-446C-8E3A-6EE5FC7590E4}" type="presParOf" srcId="{B1CBDD5D-2D0C-4590-BA04-D6E21F3AEC45}" destId="{B35A6769-AC24-4235-B1A5-1247E1750045}" srcOrd="0" destOrd="0" presId="urn:microsoft.com/office/officeart/2018/2/layout/IconCircleList"/>
    <dgm:cxn modelId="{2574FFE6-C542-4B6D-90D6-328C62D8056C}" type="presParOf" srcId="{B1CBDD5D-2D0C-4590-BA04-D6E21F3AEC45}" destId="{C12EE4CE-6AC5-42AF-968C-875767F961CD}" srcOrd="1" destOrd="0" presId="urn:microsoft.com/office/officeart/2018/2/layout/IconCircleList"/>
    <dgm:cxn modelId="{9323E19C-6809-4270-B405-1620EF956542}" type="presParOf" srcId="{B1CBDD5D-2D0C-4590-BA04-D6E21F3AEC45}" destId="{7A1F9A39-99A9-4166-A7ED-1C5435C3ED53}" srcOrd="2" destOrd="0" presId="urn:microsoft.com/office/officeart/2018/2/layout/IconCircleList"/>
    <dgm:cxn modelId="{6A661512-B549-4B2A-BA92-2B2D0D0AA26F}" type="presParOf" srcId="{B1CBDD5D-2D0C-4590-BA04-D6E21F3AEC45}" destId="{080298DA-0755-42FD-AA79-E650CC917A4C}" srcOrd="3" destOrd="0" presId="urn:microsoft.com/office/officeart/2018/2/layout/IconCircleList"/>
    <dgm:cxn modelId="{E3290D6E-3719-4EC3-B443-A5D8927AB504}" type="presParOf" srcId="{A1CB481C-FDE9-42B0-B69E-979EC83902C5}" destId="{D68E25F0-6B8A-445A-9468-FFCFDEAF3F1F}" srcOrd="1" destOrd="0" presId="urn:microsoft.com/office/officeart/2018/2/layout/IconCircleList"/>
    <dgm:cxn modelId="{52EA4B95-6F10-4401-A641-BA4F7C5B2F07}" type="presParOf" srcId="{A1CB481C-FDE9-42B0-B69E-979EC83902C5}" destId="{82102C37-FBF9-4E07-95A1-24F52C9CD03E}" srcOrd="2" destOrd="0" presId="urn:microsoft.com/office/officeart/2018/2/layout/IconCircleList"/>
    <dgm:cxn modelId="{D0744067-C1F3-4C20-BAD1-39F74DAA1BB1}" type="presParOf" srcId="{82102C37-FBF9-4E07-95A1-24F52C9CD03E}" destId="{55C83A17-821E-4CD2-8275-639F63305FA3}" srcOrd="0" destOrd="0" presId="urn:microsoft.com/office/officeart/2018/2/layout/IconCircleList"/>
    <dgm:cxn modelId="{5F5B5B6D-5275-4899-BDB9-F46DA967ECC3}" type="presParOf" srcId="{82102C37-FBF9-4E07-95A1-24F52C9CD03E}" destId="{4AE5891A-077A-4E0D-B88C-41ED225052E1}" srcOrd="1" destOrd="0" presId="urn:microsoft.com/office/officeart/2018/2/layout/IconCircleList"/>
    <dgm:cxn modelId="{0B9E1403-1B93-4933-A746-FCAB3718E0A1}" type="presParOf" srcId="{82102C37-FBF9-4E07-95A1-24F52C9CD03E}" destId="{2A8A0685-BF8E-47E7-96FB-25D0B91DF025}" srcOrd="2" destOrd="0" presId="urn:microsoft.com/office/officeart/2018/2/layout/IconCircleList"/>
    <dgm:cxn modelId="{C978892E-3FF1-4095-8740-5F11AF0F15F5}" type="presParOf" srcId="{82102C37-FBF9-4E07-95A1-24F52C9CD03E}" destId="{FF4835E0-9D95-4E41-BDA6-8F3FE2265138}" srcOrd="3" destOrd="0" presId="urn:microsoft.com/office/officeart/2018/2/layout/IconCircleList"/>
    <dgm:cxn modelId="{15030EF4-2C47-4027-8FC0-849490B77E69}" type="presParOf" srcId="{A1CB481C-FDE9-42B0-B69E-979EC83902C5}" destId="{FF90AC18-CE95-4BD8-B8FA-F9127914DCC9}" srcOrd="3" destOrd="0" presId="urn:microsoft.com/office/officeart/2018/2/layout/IconCircleList"/>
    <dgm:cxn modelId="{24EC2DF1-71FE-4FBA-A48F-B01CDCD64955}" type="presParOf" srcId="{A1CB481C-FDE9-42B0-B69E-979EC83902C5}" destId="{6132AFE7-44C6-49E2-8791-702CA5B0A827}" srcOrd="4" destOrd="0" presId="urn:microsoft.com/office/officeart/2018/2/layout/IconCircleList"/>
    <dgm:cxn modelId="{D6A9501C-2D6C-45DE-9CEA-98DD28F0F9D8}" type="presParOf" srcId="{6132AFE7-44C6-49E2-8791-702CA5B0A827}" destId="{11CC1AF7-1327-4F27-9643-87017042DA57}" srcOrd="0" destOrd="0" presId="urn:microsoft.com/office/officeart/2018/2/layout/IconCircleList"/>
    <dgm:cxn modelId="{33A3D9A4-8EC6-45F9-A316-AFF65F8778CE}" type="presParOf" srcId="{6132AFE7-44C6-49E2-8791-702CA5B0A827}" destId="{62C0047E-F280-4D28-AF6E-61D7EA283BEE}" srcOrd="1" destOrd="0" presId="urn:microsoft.com/office/officeart/2018/2/layout/IconCircleList"/>
    <dgm:cxn modelId="{56F3C8AE-1CDD-4F11-866B-AAAD6F9E149D}" type="presParOf" srcId="{6132AFE7-44C6-49E2-8791-702CA5B0A827}" destId="{AA54AD03-768F-4F16-8C91-C4CC8393DE78}" srcOrd="2" destOrd="0" presId="urn:microsoft.com/office/officeart/2018/2/layout/IconCircleList"/>
    <dgm:cxn modelId="{AC0083AD-F822-48B0-B36D-51E9B8091C8B}" type="presParOf" srcId="{6132AFE7-44C6-49E2-8791-702CA5B0A827}" destId="{8D788EC5-AB51-4D8B-AEEC-BBD5C31C1DD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A6769-AC24-4235-B1A5-1247E1750045}">
      <dsp:nvSpPr>
        <dsp:cNvPr id="0" name=""/>
        <dsp:cNvSpPr/>
      </dsp:nvSpPr>
      <dsp:spPr>
        <a:xfrm>
          <a:off x="281028" y="693891"/>
          <a:ext cx="920540" cy="9205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2EE4CE-6AC5-42AF-968C-875767F961CD}">
      <dsp:nvSpPr>
        <dsp:cNvPr id="0" name=""/>
        <dsp:cNvSpPr/>
      </dsp:nvSpPr>
      <dsp:spPr>
        <a:xfrm>
          <a:off x="474341" y="887205"/>
          <a:ext cx="533913" cy="53391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298DA-0755-42FD-AA79-E650CC917A4C}">
      <dsp:nvSpPr>
        <dsp:cNvPr id="0" name=""/>
        <dsp:cNvSpPr/>
      </dsp:nvSpPr>
      <dsp:spPr>
        <a:xfrm>
          <a:off x="1398827" y="693891"/>
          <a:ext cx="2169844" cy="92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33400">
            <a:lnSpc>
              <a:spcPct val="100000"/>
            </a:lnSpc>
            <a:spcBef>
              <a:spcPct val="0"/>
            </a:spcBef>
            <a:spcAft>
              <a:spcPct val="35000"/>
            </a:spcAft>
          </a:pPr>
          <a:r>
            <a:rPr lang="es-MX" sz="1200" kern="1200" dirty="0"/>
            <a:t>Reconstrucción de dietas: Los isótopos estables permiten inferir la dieta de organismos, incluso en especies difíciles de observar directamente.</a:t>
          </a:r>
          <a:endParaRPr lang="en-US" sz="1200" kern="1200" dirty="0"/>
        </a:p>
      </dsp:txBody>
      <dsp:txXfrm>
        <a:off x="1398827" y="693891"/>
        <a:ext cx="2169844" cy="920540"/>
      </dsp:txXfrm>
    </dsp:sp>
    <dsp:sp modelId="{55C83A17-821E-4CD2-8275-639F63305FA3}">
      <dsp:nvSpPr>
        <dsp:cNvPr id="0" name=""/>
        <dsp:cNvSpPr/>
      </dsp:nvSpPr>
      <dsp:spPr>
        <a:xfrm>
          <a:off x="3946750" y="693891"/>
          <a:ext cx="920540" cy="9205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E5891A-077A-4E0D-B88C-41ED225052E1}">
      <dsp:nvSpPr>
        <dsp:cNvPr id="0" name=""/>
        <dsp:cNvSpPr/>
      </dsp:nvSpPr>
      <dsp:spPr>
        <a:xfrm>
          <a:off x="4140063" y="887205"/>
          <a:ext cx="533913" cy="53391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4835E0-9D95-4E41-BDA6-8F3FE2265138}">
      <dsp:nvSpPr>
        <dsp:cNvPr id="0" name=""/>
        <dsp:cNvSpPr/>
      </dsp:nvSpPr>
      <dsp:spPr>
        <a:xfrm>
          <a:off x="5064549" y="693891"/>
          <a:ext cx="2169844" cy="92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33400">
            <a:lnSpc>
              <a:spcPct val="100000"/>
            </a:lnSpc>
            <a:spcBef>
              <a:spcPct val="0"/>
            </a:spcBef>
            <a:spcAft>
              <a:spcPct val="35000"/>
            </a:spcAft>
          </a:pPr>
          <a:r>
            <a:rPr lang="es-MX" sz="1200" kern="1200" dirty="0"/>
            <a:t>Migración y conectividad: Al analizar isótopos en tejidos como plumas, pelo o huesos, se puede rastrear el movimiento de especies entre diferentes hábitats.</a:t>
          </a:r>
          <a:endParaRPr lang="en-US" sz="1200" kern="1200" dirty="0"/>
        </a:p>
      </dsp:txBody>
      <dsp:txXfrm>
        <a:off x="5064549" y="693891"/>
        <a:ext cx="2169844" cy="920540"/>
      </dsp:txXfrm>
    </dsp:sp>
    <dsp:sp modelId="{11CC1AF7-1327-4F27-9643-87017042DA57}">
      <dsp:nvSpPr>
        <dsp:cNvPr id="0" name=""/>
        <dsp:cNvSpPr/>
      </dsp:nvSpPr>
      <dsp:spPr>
        <a:xfrm>
          <a:off x="7612472" y="693891"/>
          <a:ext cx="920540" cy="9205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0047E-F280-4D28-AF6E-61D7EA283BEE}">
      <dsp:nvSpPr>
        <dsp:cNvPr id="0" name=""/>
        <dsp:cNvSpPr/>
      </dsp:nvSpPr>
      <dsp:spPr>
        <a:xfrm>
          <a:off x="7805785" y="887205"/>
          <a:ext cx="533913" cy="533913"/>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88EC5-AB51-4D8B-AEEC-BBD5C31C1DD0}">
      <dsp:nvSpPr>
        <dsp:cNvPr id="0" name=""/>
        <dsp:cNvSpPr/>
      </dsp:nvSpPr>
      <dsp:spPr>
        <a:xfrm>
          <a:off x="8846010" y="704735"/>
          <a:ext cx="2169844" cy="92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33400">
            <a:lnSpc>
              <a:spcPct val="100000"/>
            </a:lnSpc>
            <a:spcBef>
              <a:spcPct val="0"/>
            </a:spcBef>
            <a:spcAft>
              <a:spcPct val="35000"/>
            </a:spcAft>
          </a:pPr>
          <a:r>
            <a:rPr lang="es-MX" sz="1200" kern="1200" dirty="0"/>
            <a:t>Cambios en los ecosistemas: Los isótopos ayudan a detectar alteraciones en las redes tróficas debido a factores como la contaminación, el cambio climático o la introducción de especies invasoras.</a:t>
          </a:r>
          <a:endParaRPr lang="en-US" sz="1200" kern="1200" dirty="0"/>
        </a:p>
      </dsp:txBody>
      <dsp:txXfrm>
        <a:off x="8846010" y="704735"/>
        <a:ext cx="2169844" cy="92054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FEC40-D6B7-4BAE-BD1D-662369348186}" type="datetimeFigureOut">
              <a:rPr lang="es-MX" smtClean="0"/>
              <a:t>17/02/2025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9439B-9446-4FA9-B824-1A28CE8B0D4D}" type="slidenum">
              <a:rPr lang="es-MX" smtClean="0"/>
              <a:t>‹Nº›</a:t>
            </a:fld>
            <a:endParaRPr lang="es-MX"/>
          </a:p>
        </p:txBody>
      </p:sp>
    </p:spTree>
    <p:extLst>
      <p:ext uri="{BB962C8B-B14F-4D97-AF65-F5344CB8AC3E}">
        <p14:creationId xmlns:p14="http://schemas.microsoft.com/office/powerpoint/2010/main" val="1631526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71B9439B-9446-4FA9-B824-1A28CE8B0D4D}" type="slidenum">
              <a:rPr lang="es-MX" smtClean="0"/>
              <a:t>11</a:t>
            </a:fld>
            <a:endParaRPr lang="es-MX"/>
          </a:p>
        </p:txBody>
      </p:sp>
    </p:spTree>
    <p:extLst>
      <p:ext uri="{BB962C8B-B14F-4D97-AF65-F5344CB8AC3E}">
        <p14:creationId xmlns:p14="http://schemas.microsoft.com/office/powerpoint/2010/main" val="2686642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71B9439B-9446-4FA9-B824-1A28CE8B0D4D}" type="slidenum">
              <a:rPr lang="es-MX" smtClean="0"/>
              <a:t>12</a:t>
            </a:fld>
            <a:endParaRPr lang="es-MX"/>
          </a:p>
        </p:txBody>
      </p:sp>
    </p:spTree>
    <p:extLst>
      <p:ext uri="{BB962C8B-B14F-4D97-AF65-F5344CB8AC3E}">
        <p14:creationId xmlns:p14="http://schemas.microsoft.com/office/powerpoint/2010/main" val="280780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71B9439B-9446-4FA9-B824-1A28CE8B0D4D}" type="slidenum">
              <a:rPr lang="es-MX" smtClean="0"/>
              <a:t>16</a:t>
            </a:fld>
            <a:endParaRPr lang="es-MX"/>
          </a:p>
        </p:txBody>
      </p:sp>
    </p:spTree>
    <p:extLst>
      <p:ext uri="{BB962C8B-B14F-4D97-AF65-F5344CB8AC3E}">
        <p14:creationId xmlns:p14="http://schemas.microsoft.com/office/powerpoint/2010/main" val="218256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C05700F-088E-EEEE-EE6E-F842F32061D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xmlns="" id="{FCA1AC8D-4D9D-F52D-FCC2-47A2D508F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xmlns="" id="{0B25BF92-602C-6568-8D98-A8BD141542BE}"/>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5" name="Marcador de pie de página 4">
            <a:extLst>
              <a:ext uri="{FF2B5EF4-FFF2-40B4-BE49-F238E27FC236}">
                <a16:creationId xmlns:a16="http://schemas.microsoft.com/office/drawing/2014/main" xmlns="" id="{9FFB9AC3-EC7F-2CE2-B6FF-340FC8D27A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96BFCDA6-2089-F490-6EA3-0783430D8018}"/>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3583662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5D605C5-57C5-6991-D58F-3B08AD71669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xmlns="" id="{C2349A67-C730-1C5D-A299-B02CCC2894E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CA73D482-D555-AAD7-6E22-6553994DA07C}"/>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5" name="Marcador de pie de página 4">
            <a:extLst>
              <a:ext uri="{FF2B5EF4-FFF2-40B4-BE49-F238E27FC236}">
                <a16:creationId xmlns:a16="http://schemas.microsoft.com/office/drawing/2014/main" xmlns="" id="{3915F49E-C175-9826-A71A-CE1EFBC73AF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C991DFEC-C1D3-89E5-0C7A-C0DAED745AEE}"/>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284136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2D3CC1ED-50DC-F14A-172B-E828CC6F97E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xmlns="" id="{1A3F591D-B31F-6C10-7C0C-F8C68DFBA7D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E1444165-88B5-5B2D-0123-86A15B74219B}"/>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5" name="Marcador de pie de página 4">
            <a:extLst>
              <a:ext uri="{FF2B5EF4-FFF2-40B4-BE49-F238E27FC236}">
                <a16:creationId xmlns:a16="http://schemas.microsoft.com/office/drawing/2014/main" xmlns="" id="{D3A9DD17-63CB-49F4-2629-369E1C80FDC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1F656CCA-F74B-7B46-6CA1-A302E29376EE}"/>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1747381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150AEB7-813B-7673-A7FD-6383ED57E24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E4249D6C-C214-4F21-C7A1-AAB39CB7748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5C42735B-2267-156A-3E0A-0A9120C581E5}"/>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5" name="Marcador de pie de página 4">
            <a:extLst>
              <a:ext uri="{FF2B5EF4-FFF2-40B4-BE49-F238E27FC236}">
                <a16:creationId xmlns:a16="http://schemas.microsoft.com/office/drawing/2014/main" xmlns="" id="{A236FBC7-F52B-477B-250B-77CF8ECF28C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CAEB6462-FD66-C110-10CA-1D40FD194A32}"/>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8644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05FDEC-1667-01B4-9328-18A6AA33F72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A537C89D-3E53-DBCA-C5F1-74A97B6B9F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63C55CA5-6959-2EE6-D9BC-054F807D9962}"/>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5" name="Marcador de pie de página 4">
            <a:extLst>
              <a:ext uri="{FF2B5EF4-FFF2-40B4-BE49-F238E27FC236}">
                <a16:creationId xmlns:a16="http://schemas.microsoft.com/office/drawing/2014/main" xmlns="" id="{4EB4F485-E518-4438-FF55-9FC55F874A0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F9A5BABF-39D5-1BD8-4FFB-02363022E9F5}"/>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268695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8EE64C-1A46-A65C-C856-4AFD050944C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06974187-1C64-FBC0-A5A1-304A8ED6F65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xmlns="" id="{98074954-1FA3-1602-1636-15038A55966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xmlns="" id="{20EB66A6-F66D-0CAD-8D21-C3AA3B07E29F}"/>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6" name="Marcador de pie de página 5">
            <a:extLst>
              <a:ext uri="{FF2B5EF4-FFF2-40B4-BE49-F238E27FC236}">
                <a16:creationId xmlns:a16="http://schemas.microsoft.com/office/drawing/2014/main" xmlns="" id="{7D5543A4-7F53-15FE-8202-0F9D4A7A56A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6F944612-1B2B-6419-0367-B732A060CBB6}"/>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110695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D0D190E-61B3-87E0-E6B2-A16B955B675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5D7D70AD-6ABA-5EFC-1D90-24DB70B7E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9D993DCE-D29B-2E03-141A-AD5B8634891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xmlns="" id="{82AECD76-F84D-B052-A23A-6B4AC833F5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EBF3A154-20CD-FB17-3C02-95E5D11FCFD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xmlns="" id="{85A398BA-57DA-224A-DF1D-E0D00C9F746C}"/>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8" name="Marcador de pie de página 7">
            <a:extLst>
              <a:ext uri="{FF2B5EF4-FFF2-40B4-BE49-F238E27FC236}">
                <a16:creationId xmlns:a16="http://schemas.microsoft.com/office/drawing/2014/main" xmlns="" id="{BA3D8C91-205F-DB81-A836-4AEDEF38528E}"/>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xmlns="" id="{8380ABF2-9702-26C6-ECCC-8D1BBC3ED98B}"/>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3099787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EE24450-E30B-A3D2-ED6E-97D045FE4EE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xmlns="" id="{BB466D97-D1C4-0856-0978-966BE7D75707}"/>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4" name="Marcador de pie de página 3">
            <a:extLst>
              <a:ext uri="{FF2B5EF4-FFF2-40B4-BE49-F238E27FC236}">
                <a16:creationId xmlns:a16="http://schemas.microsoft.com/office/drawing/2014/main" xmlns="" id="{C87A46B2-29C7-48DA-59FB-0C63931D331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xmlns="" id="{A5B2F5C5-F6FD-13B9-BF58-2ABF730C7BA6}"/>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287983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5B2CCC82-2F78-3EC4-9CF0-056D16E17EC1}"/>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3" name="Marcador de pie de página 2">
            <a:extLst>
              <a:ext uri="{FF2B5EF4-FFF2-40B4-BE49-F238E27FC236}">
                <a16:creationId xmlns:a16="http://schemas.microsoft.com/office/drawing/2014/main" xmlns="" id="{1A487745-B731-105B-9737-56C1CD0F577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xmlns="" id="{FB342539-939E-D10A-B069-EFB8FABE9F8B}"/>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2154471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7875E92-C98D-C47B-360E-DA306333B86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EC2709EC-500D-C202-CC89-E0C1A80759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xmlns="" id="{AD6BD7B0-D9C3-39E2-CA28-99F3FCA4F4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0FE2ECD0-15F0-6E7E-6E9A-CD2716D6ABA4}"/>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6" name="Marcador de pie de página 5">
            <a:extLst>
              <a:ext uri="{FF2B5EF4-FFF2-40B4-BE49-F238E27FC236}">
                <a16:creationId xmlns:a16="http://schemas.microsoft.com/office/drawing/2014/main" xmlns="" id="{E8A413DA-B7E5-444E-9406-9F83327F8CF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F68A76BB-F054-0BCE-14AC-FE56FE0F154D}"/>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533806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EA824C2-088C-59A4-A3CE-7248FE734A3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xmlns="" id="{FFA32F71-02C7-2B44-0B7A-5AC280CEAF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xmlns="" id="{EE131C89-B635-7D7D-FECE-0FE028E54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761A6B20-61AF-FB9D-8CE2-3BE287D3E2D1}"/>
              </a:ext>
            </a:extLst>
          </p:cNvPr>
          <p:cNvSpPr>
            <a:spLocks noGrp="1"/>
          </p:cNvSpPr>
          <p:nvPr>
            <p:ph type="dt" sz="half" idx="10"/>
          </p:nvPr>
        </p:nvSpPr>
        <p:spPr/>
        <p:txBody>
          <a:bodyPr/>
          <a:lstStyle/>
          <a:p>
            <a:fld id="{2F323730-C451-467C-B57B-15F7934AA767}" type="datetimeFigureOut">
              <a:rPr lang="es-MX" smtClean="0"/>
              <a:t>17/02/2025</a:t>
            </a:fld>
            <a:endParaRPr lang="es-MX"/>
          </a:p>
        </p:txBody>
      </p:sp>
      <p:sp>
        <p:nvSpPr>
          <p:cNvPr id="6" name="Marcador de pie de página 5">
            <a:extLst>
              <a:ext uri="{FF2B5EF4-FFF2-40B4-BE49-F238E27FC236}">
                <a16:creationId xmlns:a16="http://schemas.microsoft.com/office/drawing/2014/main" xmlns="" id="{0459667E-27A3-5289-9B94-0232D1AEB09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472DF3C4-6B71-113C-005B-3871EC65FDA4}"/>
              </a:ext>
            </a:extLst>
          </p:cNvPr>
          <p:cNvSpPr>
            <a:spLocks noGrp="1"/>
          </p:cNvSpPr>
          <p:nvPr>
            <p:ph type="sldNum" sz="quarter" idx="12"/>
          </p:nvPr>
        </p:nvSpPr>
        <p:spPr/>
        <p:txBody>
          <a:bodyPr/>
          <a:lstStyle/>
          <a:p>
            <a:fld id="{ECAA4DA6-844D-4FEB-B992-B7C3CAFD7CFF}" type="slidenum">
              <a:rPr lang="es-MX" smtClean="0"/>
              <a:t>‹Nº›</a:t>
            </a:fld>
            <a:endParaRPr lang="es-MX"/>
          </a:p>
        </p:txBody>
      </p:sp>
    </p:spTree>
    <p:extLst>
      <p:ext uri="{BB962C8B-B14F-4D97-AF65-F5344CB8AC3E}">
        <p14:creationId xmlns:p14="http://schemas.microsoft.com/office/powerpoint/2010/main" val="1704835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1206E291-B2F6-D85C-4FAE-71F66E4BA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4D859DF5-2778-FC8E-48C4-C8FCED8D54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86ED49A0-D307-07C0-A841-8421924914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323730-C451-467C-B57B-15F7934AA767}" type="datetimeFigureOut">
              <a:rPr lang="es-MX" smtClean="0"/>
              <a:t>17/02/2025</a:t>
            </a:fld>
            <a:endParaRPr lang="es-MX"/>
          </a:p>
        </p:txBody>
      </p:sp>
      <p:sp>
        <p:nvSpPr>
          <p:cNvPr id="5" name="Marcador de pie de página 4">
            <a:extLst>
              <a:ext uri="{FF2B5EF4-FFF2-40B4-BE49-F238E27FC236}">
                <a16:creationId xmlns:a16="http://schemas.microsoft.com/office/drawing/2014/main" xmlns="" id="{E13CC4B7-E43B-F17F-434A-4E250E43A8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xmlns="" id="{93853E8B-EB77-50F3-4FD6-0280522DD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AA4DA6-844D-4FEB-B992-B7C3CAFD7CFF}" type="slidenum">
              <a:rPr lang="es-MX" smtClean="0"/>
              <a:t>‹Nº›</a:t>
            </a:fld>
            <a:endParaRPr lang="es-MX"/>
          </a:p>
        </p:txBody>
      </p:sp>
    </p:spTree>
    <p:extLst>
      <p:ext uri="{BB962C8B-B14F-4D97-AF65-F5344CB8AC3E}">
        <p14:creationId xmlns:p14="http://schemas.microsoft.com/office/powerpoint/2010/main" val="1930119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xmlns="" id="{C3420C89-0B09-4632-A4AF-3971D08BF7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xmlns="" id="{4E5CBA61-BF74-40B4-A3A8-366BBA626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14">
            <a:extLst>
              <a:ext uri="{FF2B5EF4-FFF2-40B4-BE49-F238E27FC236}">
                <a16:creationId xmlns:a16="http://schemas.microsoft.com/office/drawing/2014/main" xmlns="" id="{AC27E70C-5470-4262-B9CE-AE52C51CF4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2929"/>
            <a:ext cx="12188952" cy="3490956"/>
            <a:chOff x="651279" y="598259"/>
            <a:chExt cx="10889442" cy="5680742"/>
          </a:xfrm>
        </p:grpSpPr>
        <p:sp>
          <p:nvSpPr>
            <p:cNvPr id="28" name="Color">
              <a:extLst>
                <a:ext uri="{FF2B5EF4-FFF2-40B4-BE49-F238E27FC236}">
                  <a16:creationId xmlns:a16="http://schemas.microsoft.com/office/drawing/2014/main" xmlns="" id="{B5C7D35F-738C-47DF-AD6E-859806E460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lor">
              <a:extLst>
                <a:ext uri="{FF2B5EF4-FFF2-40B4-BE49-F238E27FC236}">
                  <a16:creationId xmlns:a16="http://schemas.microsoft.com/office/drawing/2014/main" xmlns="" id="{740F8C8B-E52F-46CF-89C7-51C6A037CF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Imagen 5" descr="Una bola amarilla&#10;&#10;El contenido generado por IA puede ser incorrecto.">
            <a:extLst>
              <a:ext uri="{FF2B5EF4-FFF2-40B4-BE49-F238E27FC236}">
                <a16:creationId xmlns:a16="http://schemas.microsoft.com/office/drawing/2014/main" xmlns="" id="{ED9BB341-9078-0D63-E02A-7131B6A52B64}"/>
              </a:ext>
            </a:extLst>
          </p:cNvPr>
          <p:cNvPicPr>
            <a:picLocks noChangeAspect="1"/>
          </p:cNvPicPr>
          <p:nvPr/>
        </p:nvPicPr>
        <p:blipFill>
          <a:blip r:embed="rId2"/>
          <a:stretch>
            <a:fillRect/>
          </a:stretch>
        </p:blipFill>
        <p:spPr>
          <a:xfrm>
            <a:off x="7927114" y="819680"/>
            <a:ext cx="3744228" cy="2106128"/>
          </a:xfrm>
          <a:prstGeom prst="rect">
            <a:avLst/>
          </a:prstGeom>
        </p:spPr>
      </p:pic>
      <p:grpSp>
        <p:nvGrpSpPr>
          <p:cNvPr id="19" name="Group 18">
            <a:extLst>
              <a:ext uri="{FF2B5EF4-FFF2-40B4-BE49-F238E27FC236}">
                <a16:creationId xmlns:a16="http://schemas.microsoft.com/office/drawing/2014/main" xmlns="" id="{E27AF472-EAE3-4572-AB69-B92BD10DBC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xmlns="" id="{BF4DB9D2-6215-420C-874C-82EADF8C6C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xmlns="" id="{1F003139-C97C-44FA-B139-32E4DFDCE9C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xmlns="" id="{5CE4DD6E-8CEA-45EE-B630-DBC22144D8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xmlns="" id="{A4372F7F-AA3C-470B-AA61-7C35B7722C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xmlns="" id="{34B605BF-D199-43DD-9328-E99F2ADFC6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xmlns="" id="{E5D42A77-7336-4A35-8922-8098A16AA27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xmlns="" id="{7401EE7D-B85D-4C10-AB8C-71884EFB11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CuadroTexto 3">
            <a:extLst>
              <a:ext uri="{FF2B5EF4-FFF2-40B4-BE49-F238E27FC236}">
                <a16:creationId xmlns:a16="http://schemas.microsoft.com/office/drawing/2014/main" xmlns="" id="{97D4E492-936F-5CA2-AE8A-7408873371F6}"/>
              </a:ext>
            </a:extLst>
          </p:cNvPr>
          <p:cNvSpPr txBox="1"/>
          <p:nvPr/>
        </p:nvSpPr>
        <p:spPr>
          <a:xfrm>
            <a:off x="219371" y="745875"/>
            <a:ext cx="5692953" cy="2587131"/>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s-MX" sz="4400" kern="1200" noProof="0" dirty="0">
                <a:solidFill>
                  <a:schemeClr val="bg1"/>
                </a:solidFill>
                <a:latin typeface="+mj-lt"/>
                <a:ea typeface="+mj-ea"/>
                <a:cs typeface="+mj-cs"/>
              </a:rPr>
              <a:t>Introducción  a los isótopos estables y su uso en estudios tróficos en ecología</a:t>
            </a:r>
          </a:p>
        </p:txBody>
      </p:sp>
      <p:sp>
        <p:nvSpPr>
          <p:cNvPr id="5" name="CuadroTexto 4">
            <a:extLst>
              <a:ext uri="{FF2B5EF4-FFF2-40B4-BE49-F238E27FC236}">
                <a16:creationId xmlns:a16="http://schemas.microsoft.com/office/drawing/2014/main" xmlns="" id="{EC54575B-D9C2-C53D-C4FD-B292BD11880A}"/>
              </a:ext>
            </a:extLst>
          </p:cNvPr>
          <p:cNvSpPr txBox="1"/>
          <p:nvPr/>
        </p:nvSpPr>
        <p:spPr>
          <a:xfrm>
            <a:off x="613015" y="4333386"/>
            <a:ext cx="4379785" cy="1225735"/>
          </a:xfrm>
          <a:prstGeom prst="rect">
            <a:avLst/>
          </a:prstGeom>
        </p:spPr>
        <p:txBody>
          <a:bodyPr vert="horz" lIns="91440" tIns="45720" rIns="91440" bIns="45720" rtlCol="0" anchor="ctr">
            <a:normAutofit fontScale="85000" lnSpcReduction="10000"/>
          </a:bodyPr>
          <a:lstStyle/>
          <a:p>
            <a:pPr indent="-228600">
              <a:lnSpc>
                <a:spcPct val="90000"/>
              </a:lnSpc>
              <a:spcAft>
                <a:spcPts val="600"/>
              </a:spcAft>
              <a:buFont typeface="Arial" panose="020B0604020202020204" pitchFamily="34" charset="0"/>
              <a:buChar char="•"/>
            </a:pPr>
            <a:r>
              <a:rPr lang="es-MX" sz="2000" noProof="0" dirty="0">
                <a:solidFill>
                  <a:schemeClr val="tx2"/>
                </a:solidFill>
              </a:rPr>
              <a:t>M en B. Manuel Palomo-Morales</a:t>
            </a:r>
          </a:p>
          <a:p>
            <a:pPr indent="-228600">
              <a:lnSpc>
                <a:spcPct val="90000"/>
              </a:lnSpc>
              <a:spcAft>
                <a:spcPts val="600"/>
              </a:spcAft>
              <a:buFont typeface="Arial" panose="020B0604020202020204" pitchFamily="34" charset="0"/>
              <a:buChar char="•"/>
            </a:pPr>
            <a:r>
              <a:rPr lang="es-MX" sz="2000" noProof="0" dirty="0">
                <a:solidFill>
                  <a:schemeClr val="tx2"/>
                </a:solidFill>
              </a:rPr>
              <a:t>Universidad Autónoma Metropolitana</a:t>
            </a:r>
          </a:p>
          <a:p>
            <a:pPr indent="-228600">
              <a:lnSpc>
                <a:spcPct val="90000"/>
              </a:lnSpc>
              <a:spcAft>
                <a:spcPts val="600"/>
              </a:spcAft>
              <a:buFont typeface="Arial" panose="020B0604020202020204" pitchFamily="34" charset="0"/>
              <a:buChar char="•"/>
            </a:pPr>
            <a:r>
              <a:rPr lang="es-MX" sz="2000" noProof="0" dirty="0">
                <a:solidFill>
                  <a:schemeClr val="tx2"/>
                </a:solidFill>
              </a:rPr>
              <a:t>Departamento de Biología </a:t>
            </a:r>
          </a:p>
        </p:txBody>
      </p:sp>
      <p:pic>
        <p:nvPicPr>
          <p:cNvPr id="7" name="Picture 2" descr="isótopos de nitrógeno 3d vector ilustración 23452884 Vector en Vecteezy">
            <a:extLst>
              <a:ext uri="{FF2B5EF4-FFF2-40B4-BE49-F238E27FC236}">
                <a16:creationId xmlns:a16="http://schemas.microsoft.com/office/drawing/2014/main" xmlns="" id="{73F4110D-80D6-159B-DCAC-0147E85163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0" b="33502"/>
          <a:stretch/>
        </p:blipFill>
        <p:spPr bwMode="auto">
          <a:xfrm>
            <a:off x="7025833" y="4806042"/>
            <a:ext cx="4946550" cy="17866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Qué es un isótopo? | OIEA">
            <a:extLst>
              <a:ext uri="{FF2B5EF4-FFF2-40B4-BE49-F238E27FC236}">
                <a16:creationId xmlns:a16="http://schemas.microsoft.com/office/drawing/2014/main" xmlns="" id="{AE826D36-D07D-1F80-DA87-3680E25C6F2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294" b="15375"/>
          <a:stretch/>
        </p:blipFill>
        <p:spPr bwMode="auto">
          <a:xfrm>
            <a:off x="6479336" y="2841459"/>
            <a:ext cx="3744228" cy="196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92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40A2A39D-71B5-C1F8-F929-D8A59006087F}"/>
              </a:ext>
            </a:extLst>
          </p:cNvPr>
          <p:cNvSpPr txBox="1"/>
          <p:nvPr/>
        </p:nvSpPr>
        <p:spPr>
          <a:xfrm>
            <a:off x="3332968" y="0"/>
            <a:ext cx="5526065" cy="646331"/>
          </a:xfrm>
          <a:prstGeom prst="rect">
            <a:avLst/>
          </a:prstGeom>
          <a:noFill/>
        </p:spPr>
        <p:txBody>
          <a:bodyPr wrap="none" rtlCol="0">
            <a:spAutoFit/>
          </a:bodyPr>
          <a:lstStyle/>
          <a:p>
            <a:pPr algn="ctr"/>
            <a:r>
              <a:rPr lang="es-MX" sz="3600" dirty="0"/>
              <a:t>Fraccionamiento Isotópico</a:t>
            </a:r>
          </a:p>
        </p:txBody>
      </p:sp>
      <p:sp>
        <p:nvSpPr>
          <p:cNvPr id="5" name="CuadroTexto 4">
            <a:extLst>
              <a:ext uri="{FF2B5EF4-FFF2-40B4-BE49-F238E27FC236}">
                <a16:creationId xmlns:a16="http://schemas.microsoft.com/office/drawing/2014/main" xmlns="" id="{FE79A6FB-D37F-2FD6-A6E4-F4A4E1C07B66}"/>
              </a:ext>
            </a:extLst>
          </p:cNvPr>
          <p:cNvSpPr txBox="1"/>
          <p:nvPr/>
        </p:nvSpPr>
        <p:spPr>
          <a:xfrm>
            <a:off x="160117" y="2816155"/>
            <a:ext cx="11960506" cy="830997"/>
          </a:xfrm>
          <a:prstGeom prst="rect">
            <a:avLst/>
          </a:prstGeom>
          <a:noFill/>
        </p:spPr>
        <p:txBody>
          <a:bodyPr wrap="square">
            <a:spAutoFit/>
          </a:bodyPr>
          <a:lstStyle/>
          <a:p>
            <a:r>
              <a:rPr lang="es-MX" sz="2400" dirty="0"/>
              <a:t>El término usado para hacer referencia a estas </a:t>
            </a:r>
            <a:r>
              <a:rPr lang="es-MX" sz="2400" dirty="0" err="1"/>
              <a:t>trasfromacionee</a:t>
            </a:r>
            <a:r>
              <a:rPr lang="es-MX" sz="2400" dirty="0"/>
              <a:t> es el </a:t>
            </a:r>
            <a:r>
              <a:rPr lang="es-MX" sz="2400" b="1" dirty="0">
                <a:solidFill>
                  <a:srgbClr val="FF0000"/>
                </a:solidFill>
              </a:rPr>
              <a:t>fraccionamiento isotópico</a:t>
            </a:r>
            <a:r>
              <a:rPr lang="es-MX" sz="2400" dirty="0"/>
              <a:t> y se denota con el símbolo griego </a:t>
            </a:r>
            <a:r>
              <a:rPr lang="es-MX" sz="2400" b="1" dirty="0">
                <a:solidFill>
                  <a:srgbClr val="FF0000"/>
                </a:solidFill>
              </a:rPr>
              <a:t>Δ</a:t>
            </a:r>
            <a:endParaRPr lang="es-MX" sz="2400" dirty="0"/>
          </a:p>
        </p:txBody>
      </p:sp>
      <p:sp>
        <p:nvSpPr>
          <p:cNvPr id="9" name="CuadroTexto 8">
            <a:extLst>
              <a:ext uri="{FF2B5EF4-FFF2-40B4-BE49-F238E27FC236}">
                <a16:creationId xmlns:a16="http://schemas.microsoft.com/office/drawing/2014/main" xmlns="" id="{6BECC916-8CB3-60A3-9E3E-692F3F41FA25}"/>
              </a:ext>
            </a:extLst>
          </p:cNvPr>
          <p:cNvSpPr txBox="1"/>
          <p:nvPr/>
        </p:nvSpPr>
        <p:spPr>
          <a:xfrm>
            <a:off x="1" y="646331"/>
            <a:ext cx="12280739" cy="1569660"/>
          </a:xfrm>
          <a:prstGeom prst="rect">
            <a:avLst/>
          </a:prstGeom>
          <a:noFill/>
        </p:spPr>
        <p:txBody>
          <a:bodyPr wrap="square">
            <a:spAutoFit/>
          </a:bodyPr>
          <a:lstStyle/>
          <a:p>
            <a:r>
              <a:rPr lang="es-MX" sz="2400" dirty="0"/>
              <a:t>La utilidad de los isótopos estables en estudios ecológicos se basa en que diferentes transformaciones isotópicas (</a:t>
            </a:r>
            <a:r>
              <a:rPr lang="es-MX" sz="2400" b="1" dirty="0">
                <a:solidFill>
                  <a:srgbClr val="FF0000"/>
                </a:solidFill>
              </a:rPr>
              <a:t>procesos físicos, químicos, biológicos o enzimáticos</a:t>
            </a:r>
            <a:r>
              <a:rPr lang="es-MX" sz="2400" dirty="0"/>
              <a:t>) generan cambios relativos entre el isótopos pesados y livianos en ambientes naturales, así como en animales, plantas y productos antropogénicos.</a:t>
            </a:r>
          </a:p>
        </p:txBody>
      </p:sp>
      <p:pic>
        <p:nvPicPr>
          <p:cNvPr id="11" name="Imagen 10">
            <a:extLst>
              <a:ext uri="{FF2B5EF4-FFF2-40B4-BE49-F238E27FC236}">
                <a16:creationId xmlns:a16="http://schemas.microsoft.com/office/drawing/2014/main" xmlns="" id="{164C1221-B31D-BC56-F799-4D6763E6448C}"/>
              </a:ext>
            </a:extLst>
          </p:cNvPr>
          <p:cNvPicPr>
            <a:picLocks noChangeAspect="1"/>
          </p:cNvPicPr>
          <p:nvPr/>
        </p:nvPicPr>
        <p:blipFill>
          <a:blip r:embed="rId2"/>
          <a:stretch>
            <a:fillRect/>
          </a:stretch>
        </p:blipFill>
        <p:spPr>
          <a:xfrm>
            <a:off x="3043600" y="3693477"/>
            <a:ext cx="5666644" cy="1107677"/>
          </a:xfrm>
          <a:prstGeom prst="rect">
            <a:avLst/>
          </a:prstGeom>
        </p:spPr>
      </p:pic>
      <p:sp>
        <p:nvSpPr>
          <p:cNvPr id="4" name="CuadroTexto 3">
            <a:extLst>
              <a:ext uri="{FF2B5EF4-FFF2-40B4-BE49-F238E27FC236}">
                <a16:creationId xmlns:a16="http://schemas.microsoft.com/office/drawing/2014/main" xmlns="" id="{2D60C0BE-A745-057D-1532-6E7A8515ADC3}"/>
              </a:ext>
            </a:extLst>
          </p:cNvPr>
          <p:cNvSpPr txBox="1"/>
          <p:nvPr/>
        </p:nvSpPr>
        <p:spPr>
          <a:xfrm>
            <a:off x="8833414" y="6141827"/>
            <a:ext cx="3358586" cy="369332"/>
          </a:xfrm>
          <a:prstGeom prst="rect">
            <a:avLst/>
          </a:prstGeom>
          <a:noFill/>
        </p:spPr>
        <p:txBody>
          <a:bodyPr wrap="square">
            <a:spAutoFit/>
          </a:bodyPr>
          <a:lstStyle/>
          <a:p>
            <a:pPr algn="just"/>
            <a:r>
              <a:rPr lang="es-MX" dirty="0" err="1"/>
              <a:t>Karasov</a:t>
            </a:r>
            <a:r>
              <a:rPr lang="es-MX" dirty="0"/>
              <a:t> y Martínez del Rio, 2007</a:t>
            </a:r>
          </a:p>
        </p:txBody>
      </p:sp>
    </p:spTree>
    <p:extLst>
      <p:ext uri="{BB962C8B-B14F-4D97-AF65-F5344CB8AC3E}">
        <p14:creationId xmlns:p14="http://schemas.microsoft.com/office/powerpoint/2010/main" val="4089717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Clasificación de PLANTAS respecto a los requerimientos de LUZ ✳️">
            <a:extLst>
              <a:ext uri="{FF2B5EF4-FFF2-40B4-BE49-F238E27FC236}">
                <a16:creationId xmlns:a16="http://schemas.microsoft.com/office/drawing/2014/main" xmlns="" id="{EF629EEE-AC9D-B147-3BFD-AEE458280A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743" b="32228"/>
          <a:stretch/>
        </p:blipFill>
        <p:spPr bwMode="auto">
          <a:xfrm>
            <a:off x="7312789" y="826144"/>
            <a:ext cx="3729459" cy="387317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xmlns="" id="{76D93100-E287-683F-48C3-74F2B2766347}"/>
              </a:ext>
            </a:extLst>
          </p:cNvPr>
          <p:cNvSpPr txBox="1"/>
          <p:nvPr/>
        </p:nvSpPr>
        <p:spPr>
          <a:xfrm>
            <a:off x="3332968" y="0"/>
            <a:ext cx="5526065" cy="646331"/>
          </a:xfrm>
          <a:prstGeom prst="rect">
            <a:avLst/>
          </a:prstGeom>
          <a:noFill/>
        </p:spPr>
        <p:txBody>
          <a:bodyPr wrap="none" rtlCol="0">
            <a:spAutoFit/>
          </a:bodyPr>
          <a:lstStyle/>
          <a:p>
            <a:pPr algn="ctr"/>
            <a:r>
              <a:rPr lang="es-MX" sz="3600" dirty="0"/>
              <a:t>Fraccionamiento Isotópico</a:t>
            </a:r>
          </a:p>
        </p:txBody>
      </p:sp>
      <p:sp>
        <p:nvSpPr>
          <p:cNvPr id="4" name="CuadroTexto 3">
            <a:extLst>
              <a:ext uri="{FF2B5EF4-FFF2-40B4-BE49-F238E27FC236}">
                <a16:creationId xmlns:a16="http://schemas.microsoft.com/office/drawing/2014/main" xmlns="" id="{D706F793-2F58-5018-9111-0A2AA0B8C831}"/>
              </a:ext>
            </a:extLst>
          </p:cNvPr>
          <p:cNvSpPr txBox="1"/>
          <p:nvPr/>
        </p:nvSpPr>
        <p:spPr>
          <a:xfrm>
            <a:off x="132568" y="503731"/>
            <a:ext cx="6400799" cy="2893100"/>
          </a:xfrm>
          <a:prstGeom prst="rect">
            <a:avLst/>
          </a:prstGeom>
          <a:noFill/>
        </p:spPr>
        <p:txBody>
          <a:bodyPr wrap="square">
            <a:spAutoFit/>
          </a:bodyPr>
          <a:lstStyle/>
          <a:p>
            <a:r>
              <a:rPr lang="es-MX" sz="1400" b="1" dirty="0">
                <a:solidFill>
                  <a:srgbClr val="FF0000"/>
                </a:solidFill>
              </a:rPr>
              <a:t>Mecanismos de fraccionamiento</a:t>
            </a:r>
          </a:p>
          <a:p>
            <a:r>
              <a:rPr lang="es-MX" sz="1400" dirty="0"/>
              <a:t>Difusión del CO₂:</a:t>
            </a:r>
          </a:p>
          <a:p>
            <a:endParaRPr lang="es-MX" sz="1400" dirty="0"/>
          </a:p>
          <a:p>
            <a:r>
              <a:rPr lang="es-MX" sz="1400" dirty="0"/>
              <a:t>El CO₂ debe difundirse a través de los estomas de las hojas. El ¹²C se difunde más rápido que el ¹³C porque es más ligero.</a:t>
            </a:r>
          </a:p>
          <a:p>
            <a:endParaRPr lang="es-MX" sz="1400" dirty="0"/>
          </a:p>
          <a:p>
            <a:r>
              <a:rPr lang="es-MX" sz="1400" dirty="0"/>
              <a:t>Fijación del CO₂:</a:t>
            </a:r>
          </a:p>
          <a:p>
            <a:endParaRPr lang="es-MX" sz="1400" dirty="0"/>
          </a:p>
          <a:p>
            <a:r>
              <a:rPr lang="es-MX" sz="1400" dirty="0"/>
              <a:t>La enzima </a:t>
            </a:r>
            <a:r>
              <a:rPr lang="es-MX" sz="1400" b="1" dirty="0" err="1">
                <a:solidFill>
                  <a:srgbClr val="FF0000"/>
                </a:solidFill>
              </a:rPr>
              <a:t>RuBisCO</a:t>
            </a:r>
            <a:r>
              <a:rPr lang="es-MX" sz="1400" dirty="0"/>
              <a:t> (ribulosa-1,5-bisfosfato carboxilasa/oxigenasa) fija el CO₂ durante la fotosíntesis. Esta enzima tiene una </a:t>
            </a:r>
            <a:r>
              <a:rPr lang="es-MX" sz="1400" b="1" dirty="0">
                <a:solidFill>
                  <a:srgbClr val="FF0000"/>
                </a:solidFill>
              </a:rPr>
              <a:t>mayor afinidad por el ¹²C que por el ¹³C</a:t>
            </a:r>
            <a:r>
              <a:rPr lang="es-MX" sz="1400" dirty="0"/>
              <a:t>.</a:t>
            </a:r>
          </a:p>
        </p:txBody>
      </p:sp>
      <p:sp>
        <p:nvSpPr>
          <p:cNvPr id="6" name="CuadroTexto 5">
            <a:extLst>
              <a:ext uri="{FF2B5EF4-FFF2-40B4-BE49-F238E27FC236}">
                <a16:creationId xmlns:a16="http://schemas.microsoft.com/office/drawing/2014/main" xmlns="" id="{0876BFB1-4450-4127-DA5F-6464CD345322}"/>
              </a:ext>
            </a:extLst>
          </p:cNvPr>
          <p:cNvSpPr txBox="1"/>
          <p:nvPr/>
        </p:nvSpPr>
        <p:spPr>
          <a:xfrm>
            <a:off x="132568" y="3718679"/>
            <a:ext cx="12060820" cy="2677656"/>
          </a:xfrm>
          <a:prstGeom prst="rect">
            <a:avLst/>
          </a:prstGeom>
          <a:noFill/>
        </p:spPr>
        <p:txBody>
          <a:bodyPr wrap="square">
            <a:spAutoFit/>
          </a:bodyPr>
          <a:lstStyle/>
          <a:p>
            <a:r>
              <a:rPr lang="es-MX" sz="1400" dirty="0"/>
              <a:t>Plantas C3:</a:t>
            </a:r>
          </a:p>
          <a:p>
            <a:r>
              <a:rPr lang="es-MX" sz="1400" dirty="0"/>
              <a:t>Tienen un fraccionamiento isotópico mayor, </a:t>
            </a:r>
          </a:p>
          <a:p>
            <a:r>
              <a:rPr lang="es-MX" sz="1400" dirty="0"/>
              <a:t>lo que resulta en una menor proporción de ¹³C en sus tejidos.</a:t>
            </a:r>
          </a:p>
          <a:p>
            <a:endParaRPr lang="es-MX" sz="1400" dirty="0"/>
          </a:p>
          <a:p>
            <a:r>
              <a:rPr lang="es-MX" sz="1400" b="1" dirty="0">
                <a:solidFill>
                  <a:srgbClr val="FF0000"/>
                </a:solidFill>
              </a:rPr>
              <a:t>Valores típicos de δ¹³C: -22‰ a -30‰.</a:t>
            </a:r>
          </a:p>
          <a:p>
            <a:endParaRPr lang="es-MX" sz="1400" dirty="0"/>
          </a:p>
          <a:p>
            <a:r>
              <a:rPr lang="es-MX" sz="1400" dirty="0"/>
              <a:t>Plantas C4:</a:t>
            </a:r>
          </a:p>
          <a:p>
            <a:r>
              <a:rPr lang="es-MX" sz="1400" dirty="0"/>
              <a:t>Usan la vía C4 para fijar el CO₂, que es más eficiente en condiciones de alta temperatura y baja concentración de CO₂.</a:t>
            </a:r>
          </a:p>
          <a:p>
            <a:r>
              <a:rPr lang="es-MX" sz="1400" dirty="0"/>
              <a:t>Tienen un fraccionamiento isotópico menor, lo que resulta en una </a:t>
            </a:r>
            <a:r>
              <a:rPr lang="es-MX" sz="1400" b="1" dirty="0">
                <a:solidFill>
                  <a:srgbClr val="FF0000"/>
                </a:solidFill>
              </a:rPr>
              <a:t>mayor proporción de ¹³C</a:t>
            </a:r>
            <a:r>
              <a:rPr lang="es-MX" sz="1400" dirty="0"/>
              <a:t> en sus tejidos.</a:t>
            </a:r>
          </a:p>
          <a:p>
            <a:endParaRPr lang="es-MX" sz="1400" dirty="0"/>
          </a:p>
          <a:p>
            <a:r>
              <a:rPr lang="es-MX" sz="1400" b="1" dirty="0">
                <a:solidFill>
                  <a:srgbClr val="FF0000"/>
                </a:solidFill>
              </a:rPr>
              <a:t>Valores típicos de δ¹³C: -10‰ a -14‰.</a:t>
            </a:r>
          </a:p>
        </p:txBody>
      </p:sp>
      <p:sp>
        <p:nvSpPr>
          <p:cNvPr id="3" name="CuadroTexto 2">
            <a:extLst>
              <a:ext uri="{FF2B5EF4-FFF2-40B4-BE49-F238E27FC236}">
                <a16:creationId xmlns:a16="http://schemas.microsoft.com/office/drawing/2014/main" xmlns="" id="{4C4ACCF5-3D14-B81E-B9DC-2EDCDF2E35C4}"/>
              </a:ext>
            </a:extLst>
          </p:cNvPr>
          <p:cNvSpPr txBox="1"/>
          <p:nvPr/>
        </p:nvSpPr>
        <p:spPr>
          <a:xfrm>
            <a:off x="8922154" y="6488668"/>
            <a:ext cx="3358586" cy="276999"/>
          </a:xfrm>
          <a:prstGeom prst="rect">
            <a:avLst/>
          </a:prstGeom>
          <a:noFill/>
        </p:spPr>
        <p:txBody>
          <a:bodyPr wrap="square">
            <a:spAutoFit/>
          </a:bodyPr>
          <a:lstStyle/>
          <a:p>
            <a:pPr algn="just"/>
            <a:r>
              <a:rPr lang="es-MX" sz="1200" dirty="0" err="1"/>
              <a:t>Karasov</a:t>
            </a:r>
            <a:r>
              <a:rPr lang="es-MX" sz="1200" dirty="0"/>
              <a:t> y Martínez del Rio, 2007</a:t>
            </a:r>
          </a:p>
        </p:txBody>
      </p:sp>
    </p:spTree>
    <p:extLst>
      <p:ext uri="{BB962C8B-B14F-4D97-AF65-F5344CB8AC3E}">
        <p14:creationId xmlns:p14="http://schemas.microsoft.com/office/powerpoint/2010/main" val="282463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068594A1-7B63-8CDA-A572-78D824DC84C9}"/>
              </a:ext>
            </a:extLst>
          </p:cNvPr>
          <p:cNvSpPr txBox="1"/>
          <p:nvPr/>
        </p:nvSpPr>
        <p:spPr>
          <a:xfrm>
            <a:off x="3332968" y="0"/>
            <a:ext cx="5526065" cy="646331"/>
          </a:xfrm>
          <a:prstGeom prst="rect">
            <a:avLst/>
          </a:prstGeom>
          <a:noFill/>
        </p:spPr>
        <p:txBody>
          <a:bodyPr wrap="none" rtlCol="0">
            <a:spAutoFit/>
          </a:bodyPr>
          <a:lstStyle/>
          <a:p>
            <a:pPr algn="ctr"/>
            <a:r>
              <a:rPr lang="es-MX" sz="3600" dirty="0"/>
              <a:t>Fraccionamiento Isotópico</a:t>
            </a:r>
          </a:p>
        </p:txBody>
      </p:sp>
      <p:sp>
        <p:nvSpPr>
          <p:cNvPr id="8" name="CuadroTexto 7">
            <a:extLst>
              <a:ext uri="{FF2B5EF4-FFF2-40B4-BE49-F238E27FC236}">
                <a16:creationId xmlns:a16="http://schemas.microsoft.com/office/drawing/2014/main" xmlns="" id="{E4D66CCC-0A89-5199-5482-0B1E32E30FE3}"/>
              </a:ext>
            </a:extLst>
          </p:cNvPr>
          <p:cNvSpPr txBox="1"/>
          <p:nvPr/>
        </p:nvSpPr>
        <p:spPr>
          <a:xfrm>
            <a:off x="10026571" y="6488668"/>
            <a:ext cx="2304867" cy="584775"/>
          </a:xfrm>
          <a:prstGeom prst="rect">
            <a:avLst/>
          </a:prstGeom>
          <a:noFill/>
        </p:spPr>
        <p:txBody>
          <a:bodyPr wrap="square">
            <a:spAutoFit/>
          </a:bodyPr>
          <a:lstStyle/>
          <a:p>
            <a:r>
              <a:rPr lang="es-MX" sz="1600" dirty="0"/>
              <a:t>Peterson y Fry, 1987</a:t>
            </a:r>
          </a:p>
        </p:txBody>
      </p:sp>
      <p:grpSp>
        <p:nvGrpSpPr>
          <p:cNvPr id="26" name="Grupo 25">
            <a:extLst>
              <a:ext uri="{FF2B5EF4-FFF2-40B4-BE49-F238E27FC236}">
                <a16:creationId xmlns:a16="http://schemas.microsoft.com/office/drawing/2014/main" xmlns="" id="{0B0B547F-0E26-682B-C763-D9E254859171}"/>
              </a:ext>
            </a:extLst>
          </p:cNvPr>
          <p:cNvGrpSpPr/>
          <p:nvPr/>
        </p:nvGrpSpPr>
        <p:grpSpPr>
          <a:xfrm>
            <a:off x="5916573" y="1317909"/>
            <a:ext cx="5526063" cy="3411022"/>
            <a:chOff x="5916573" y="1317909"/>
            <a:chExt cx="5526063" cy="3411022"/>
          </a:xfrm>
        </p:grpSpPr>
        <p:grpSp>
          <p:nvGrpSpPr>
            <p:cNvPr id="15" name="Grupo 14">
              <a:extLst>
                <a:ext uri="{FF2B5EF4-FFF2-40B4-BE49-F238E27FC236}">
                  <a16:creationId xmlns:a16="http://schemas.microsoft.com/office/drawing/2014/main" xmlns="" id="{81F55F94-3CE2-1737-55E8-1A9BC9D70084}"/>
                </a:ext>
              </a:extLst>
            </p:cNvPr>
            <p:cNvGrpSpPr/>
            <p:nvPr/>
          </p:nvGrpSpPr>
          <p:grpSpPr>
            <a:xfrm>
              <a:off x="5916573" y="1317909"/>
              <a:ext cx="5443121" cy="3411022"/>
              <a:chOff x="5916573" y="1317909"/>
              <a:chExt cx="5443121" cy="3411022"/>
            </a:xfrm>
          </p:grpSpPr>
          <p:pic>
            <p:nvPicPr>
              <p:cNvPr id="6" name="Imagen 5">
                <a:extLst>
                  <a:ext uri="{FF2B5EF4-FFF2-40B4-BE49-F238E27FC236}">
                    <a16:creationId xmlns:a16="http://schemas.microsoft.com/office/drawing/2014/main" xmlns="" id="{92745EC5-BFEA-EE24-D284-858D383A5AAF}"/>
                  </a:ext>
                </a:extLst>
              </p:cNvPr>
              <p:cNvPicPr>
                <a:picLocks noChangeAspect="1"/>
              </p:cNvPicPr>
              <p:nvPr/>
            </p:nvPicPr>
            <p:blipFill>
              <a:blip r:embed="rId3"/>
              <a:stretch>
                <a:fillRect/>
              </a:stretch>
            </p:blipFill>
            <p:spPr>
              <a:xfrm>
                <a:off x="5916573" y="1317909"/>
                <a:ext cx="5443121" cy="3411022"/>
              </a:xfrm>
              <a:prstGeom prst="rect">
                <a:avLst/>
              </a:prstGeom>
            </p:spPr>
          </p:pic>
          <p:sp>
            <p:nvSpPr>
              <p:cNvPr id="9" name="CuadroTexto 8">
                <a:extLst>
                  <a:ext uri="{FF2B5EF4-FFF2-40B4-BE49-F238E27FC236}">
                    <a16:creationId xmlns:a16="http://schemas.microsoft.com/office/drawing/2014/main" xmlns="" id="{F0622D8C-FBBD-278E-36EA-414112DA09E3}"/>
                  </a:ext>
                </a:extLst>
              </p:cNvPr>
              <p:cNvSpPr txBox="1"/>
              <p:nvPr/>
            </p:nvSpPr>
            <p:spPr>
              <a:xfrm>
                <a:off x="7765802" y="1921398"/>
                <a:ext cx="1393330" cy="261610"/>
              </a:xfrm>
              <a:prstGeom prst="rect">
                <a:avLst/>
              </a:prstGeom>
              <a:noFill/>
            </p:spPr>
            <p:txBody>
              <a:bodyPr wrap="none" rtlCol="0">
                <a:spAutoFit/>
              </a:bodyPr>
              <a:lstStyle/>
              <a:p>
                <a:r>
                  <a:rPr lang="es-MX" sz="1100" b="1" dirty="0">
                    <a:solidFill>
                      <a:srgbClr val="FF0000"/>
                    </a:solidFill>
                  </a:rPr>
                  <a:t>Fraccionamiento Δ</a:t>
                </a:r>
                <a:endParaRPr lang="es-MX" b="1" dirty="0">
                  <a:solidFill>
                    <a:srgbClr val="FF0000"/>
                  </a:solidFill>
                </a:endParaRPr>
              </a:p>
            </p:txBody>
          </p:sp>
        </p:grpSp>
        <p:sp>
          <p:nvSpPr>
            <p:cNvPr id="22" name="CuadroTexto 21">
              <a:extLst>
                <a:ext uri="{FF2B5EF4-FFF2-40B4-BE49-F238E27FC236}">
                  <a16:creationId xmlns:a16="http://schemas.microsoft.com/office/drawing/2014/main" xmlns="" id="{C4E160CB-74C8-0CEE-21DC-AA7A1ECAED01}"/>
                </a:ext>
              </a:extLst>
            </p:cNvPr>
            <p:cNvSpPr txBox="1"/>
            <p:nvPr/>
          </p:nvSpPr>
          <p:spPr>
            <a:xfrm>
              <a:off x="9785673" y="2707183"/>
              <a:ext cx="1656963" cy="261610"/>
            </a:xfrm>
            <a:prstGeom prst="rect">
              <a:avLst/>
            </a:prstGeom>
            <a:noFill/>
          </p:spPr>
          <p:txBody>
            <a:bodyPr wrap="square" rtlCol="0">
              <a:spAutoFit/>
            </a:bodyPr>
            <a:lstStyle/>
            <a:p>
              <a:r>
                <a:rPr lang="es-MX" sz="1100" b="1" dirty="0">
                  <a:solidFill>
                    <a:srgbClr val="FF0000"/>
                  </a:solidFill>
                </a:rPr>
                <a:t>Fraccionamiento Δ</a:t>
              </a:r>
              <a:endParaRPr lang="es-MX" b="1" dirty="0">
                <a:solidFill>
                  <a:srgbClr val="FF0000"/>
                </a:solidFill>
              </a:endParaRPr>
            </a:p>
          </p:txBody>
        </p:sp>
      </p:grpSp>
      <p:sp>
        <p:nvSpPr>
          <p:cNvPr id="23" name="CuadroTexto 22">
            <a:extLst>
              <a:ext uri="{FF2B5EF4-FFF2-40B4-BE49-F238E27FC236}">
                <a16:creationId xmlns:a16="http://schemas.microsoft.com/office/drawing/2014/main" xmlns="" id="{13F54810-CDEE-D039-5FB3-2EF479460F62}"/>
              </a:ext>
            </a:extLst>
          </p:cNvPr>
          <p:cNvSpPr txBox="1"/>
          <p:nvPr/>
        </p:nvSpPr>
        <p:spPr>
          <a:xfrm>
            <a:off x="160112" y="692498"/>
            <a:ext cx="6974794" cy="523220"/>
          </a:xfrm>
          <a:prstGeom prst="rect">
            <a:avLst/>
          </a:prstGeom>
          <a:noFill/>
        </p:spPr>
        <p:txBody>
          <a:bodyPr wrap="none" rtlCol="0">
            <a:spAutoFit/>
          </a:bodyPr>
          <a:lstStyle/>
          <a:p>
            <a:r>
              <a:rPr lang="es-MX" sz="2800" dirty="0"/>
              <a:t>Distribución del </a:t>
            </a:r>
            <a:r>
              <a:rPr lang="es-MX" sz="2800" b="1" dirty="0">
                <a:solidFill>
                  <a:srgbClr val="FF0000"/>
                </a:solidFill>
              </a:rPr>
              <a:t>δ¹³C</a:t>
            </a:r>
            <a:r>
              <a:rPr lang="es-MX" sz="2800" dirty="0"/>
              <a:t> y </a:t>
            </a:r>
            <a:r>
              <a:rPr lang="es-MX" sz="2800" b="1" dirty="0">
                <a:solidFill>
                  <a:srgbClr val="FF0000"/>
                </a:solidFill>
              </a:rPr>
              <a:t>δ</a:t>
            </a:r>
            <a:r>
              <a:rPr lang="es-MX" sz="2800" b="1" baseline="30000" dirty="0">
                <a:solidFill>
                  <a:srgbClr val="FF0000"/>
                </a:solidFill>
              </a:rPr>
              <a:t>15</a:t>
            </a:r>
            <a:r>
              <a:rPr lang="es-MX" sz="2800" b="1" dirty="0">
                <a:solidFill>
                  <a:srgbClr val="FF0000"/>
                </a:solidFill>
              </a:rPr>
              <a:t>N</a:t>
            </a:r>
            <a:r>
              <a:rPr lang="es-MX" sz="2800" b="1" dirty="0"/>
              <a:t> </a:t>
            </a:r>
            <a:r>
              <a:rPr lang="es-MX" sz="2800" dirty="0"/>
              <a:t>en la naturaleza</a:t>
            </a:r>
          </a:p>
        </p:txBody>
      </p:sp>
      <p:grpSp>
        <p:nvGrpSpPr>
          <p:cNvPr id="25" name="Grupo 24">
            <a:extLst>
              <a:ext uri="{FF2B5EF4-FFF2-40B4-BE49-F238E27FC236}">
                <a16:creationId xmlns:a16="http://schemas.microsoft.com/office/drawing/2014/main" xmlns="" id="{F471CC16-DB93-8384-9A0A-AFAD1520DE3E}"/>
              </a:ext>
            </a:extLst>
          </p:cNvPr>
          <p:cNvGrpSpPr/>
          <p:nvPr/>
        </p:nvGrpSpPr>
        <p:grpSpPr>
          <a:xfrm>
            <a:off x="443643" y="1317909"/>
            <a:ext cx="5691310" cy="3411022"/>
            <a:chOff x="443643" y="1317909"/>
            <a:chExt cx="5691310" cy="3411022"/>
          </a:xfrm>
        </p:grpSpPr>
        <p:pic>
          <p:nvPicPr>
            <p:cNvPr id="4" name="Imagen 3">
              <a:extLst>
                <a:ext uri="{FF2B5EF4-FFF2-40B4-BE49-F238E27FC236}">
                  <a16:creationId xmlns:a16="http://schemas.microsoft.com/office/drawing/2014/main" xmlns="" id="{A81BC765-3F85-D733-58CD-D0DDDEE92A03}"/>
                </a:ext>
              </a:extLst>
            </p:cNvPr>
            <p:cNvPicPr>
              <a:picLocks noChangeAspect="1"/>
            </p:cNvPicPr>
            <p:nvPr/>
          </p:nvPicPr>
          <p:blipFill>
            <a:blip r:embed="rId4"/>
            <a:stretch>
              <a:fillRect/>
            </a:stretch>
          </p:blipFill>
          <p:spPr>
            <a:xfrm>
              <a:off x="443643" y="1317909"/>
              <a:ext cx="5526064" cy="3411022"/>
            </a:xfrm>
            <a:prstGeom prst="rect">
              <a:avLst/>
            </a:prstGeom>
          </p:spPr>
        </p:pic>
        <p:sp>
          <p:nvSpPr>
            <p:cNvPr id="10" name="CuadroTexto 9">
              <a:extLst>
                <a:ext uri="{FF2B5EF4-FFF2-40B4-BE49-F238E27FC236}">
                  <a16:creationId xmlns:a16="http://schemas.microsoft.com/office/drawing/2014/main" xmlns="" id="{0E11EE3B-59EF-06FA-7F78-8E76D9A6ABE3}"/>
                </a:ext>
              </a:extLst>
            </p:cNvPr>
            <p:cNvSpPr txBox="1"/>
            <p:nvPr/>
          </p:nvSpPr>
          <p:spPr>
            <a:xfrm>
              <a:off x="1437190" y="1921398"/>
              <a:ext cx="1747444" cy="261610"/>
            </a:xfrm>
            <a:prstGeom prst="rect">
              <a:avLst/>
            </a:prstGeom>
            <a:noFill/>
          </p:spPr>
          <p:txBody>
            <a:bodyPr wrap="square" rtlCol="0">
              <a:spAutoFit/>
            </a:bodyPr>
            <a:lstStyle/>
            <a:p>
              <a:r>
                <a:rPr lang="es-MX" sz="1100" b="1" dirty="0">
                  <a:solidFill>
                    <a:srgbClr val="FF0000"/>
                  </a:solidFill>
                </a:rPr>
                <a:t>Fraccionamiento Δ</a:t>
              </a:r>
              <a:endParaRPr lang="es-MX" b="1" dirty="0">
                <a:solidFill>
                  <a:srgbClr val="FF0000"/>
                </a:solidFill>
              </a:endParaRPr>
            </a:p>
          </p:txBody>
        </p:sp>
        <p:sp>
          <p:nvSpPr>
            <p:cNvPr id="11" name="CuadroTexto 10">
              <a:extLst>
                <a:ext uri="{FF2B5EF4-FFF2-40B4-BE49-F238E27FC236}">
                  <a16:creationId xmlns:a16="http://schemas.microsoft.com/office/drawing/2014/main" xmlns="" id="{ED69B995-BDEA-B6DB-75D4-9EC8ED337FA2}"/>
                </a:ext>
              </a:extLst>
            </p:cNvPr>
            <p:cNvSpPr txBox="1"/>
            <p:nvPr/>
          </p:nvSpPr>
          <p:spPr>
            <a:xfrm>
              <a:off x="1540562" y="2533460"/>
              <a:ext cx="1186586" cy="261610"/>
            </a:xfrm>
            <a:prstGeom prst="rect">
              <a:avLst/>
            </a:prstGeom>
            <a:solidFill>
              <a:schemeClr val="bg1"/>
            </a:solidFill>
          </p:spPr>
          <p:txBody>
            <a:bodyPr wrap="square" rtlCol="0">
              <a:spAutoFit/>
            </a:bodyPr>
            <a:lstStyle/>
            <a:p>
              <a:r>
                <a:rPr lang="es-MX" sz="1100" b="1" dirty="0">
                  <a:solidFill>
                    <a:srgbClr val="FFC000"/>
                  </a:solidFill>
                </a:rPr>
                <a:t>Hojas C3 -28‰</a:t>
              </a:r>
              <a:endParaRPr lang="es-MX" b="1" dirty="0">
                <a:solidFill>
                  <a:srgbClr val="FFC000"/>
                </a:solidFill>
              </a:endParaRPr>
            </a:p>
          </p:txBody>
        </p:sp>
        <p:sp>
          <p:nvSpPr>
            <p:cNvPr id="12" name="CuadroTexto 11">
              <a:extLst>
                <a:ext uri="{FF2B5EF4-FFF2-40B4-BE49-F238E27FC236}">
                  <a16:creationId xmlns:a16="http://schemas.microsoft.com/office/drawing/2014/main" xmlns="" id="{02D3231B-AD0A-4068-3713-5FF3FC46BBA3}"/>
                </a:ext>
              </a:extLst>
            </p:cNvPr>
            <p:cNvSpPr txBox="1"/>
            <p:nvPr/>
          </p:nvSpPr>
          <p:spPr>
            <a:xfrm>
              <a:off x="3332968" y="3579471"/>
              <a:ext cx="914941" cy="600164"/>
            </a:xfrm>
            <a:prstGeom prst="rect">
              <a:avLst/>
            </a:prstGeom>
            <a:solidFill>
              <a:schemeClr val="bg1"/>
            </a:solidFill>
          </p:spPr>
          <p:txBody>
            <a:bodyPr wrap="square" rtlCol="0">
              <a:spAutoFit/>
            </a:bodyPr>
            <a:lstStyle/>
            <a:p>
              <a:pPr algn="ctr"/>
              <a:r>
                <a:rPr lang="es-MX" sz="1100" b="1" dirty="0">
                  <a:solidFill>
                    <a:srgbClr val="FFC000"/>
                  </a:solidFill>
                </a:rPr>
                <a:t>Pastos tropicales  C4</a:t>
              </a:r>
              <a:endParaRPr lang="es-MX" b="1" dirty="0">
                <a:solidFill>
                  <a:srgbClr val="FFC000"/>
                </a:solidFill>
              </a:endParaRPr>
            </a:p>
          </p:txBody>
        </p:sp>
        <p:sp>
          <p:nvSpPr>
            <p:cNvPr id="20" name="CuadroTexto 19">
              <a:extLst>
                <a:ext uri="{FF2B5EF4-FFF2-40B4-BE49-F238E27FC236}">
                  <a16:creationId xmlns:a16="http://schemas.microsoft.com/office/drawing/2014/main" xmlns="" id="{705A4C91-4682-2218-CAB3-4C00289AF8AF}"/>
                </a:ext>
              </a:extLst>
            </p:cNvPr>
            <p:cNvSpPr txBox="1"/>
            <p:nvPr/>
          </p:nvSpPr>
          <p:spPr>
            <a:xfrm>
              <a:off x="3647509" y="2795070"/>
              <a:ext cx="818780" cy="430887"/>
            </a:xfrm>
            <a:prstGeom prst="rect">
              <a:avLst/>
            </a:prstGeom>
            <a:solidFill>
              <a:schemeClr val="bg1"/>
            </a:solidFill>
          </p:spPr>
          <p:txBody>
            <a:bodyPr wrap="square" rtlCol="0">
              <a:spAutoFit/>
            </a:bodyPr>
            <a:lstStyle/>
            <a:p>
              <a:pPr algn="ctr"/>
              <a:r>
                <a:rPr lang="es-MX" sz="1100" b="1" dirty="0">
                  <a:solidFill>
                    <a:srgbClr val="FFC000"/>
                  </a:solidFill>
                </a:rPr>
                <a:t>Hojas  C4 -13‰</a:t>
              </a:r>
              <a:endParaRPr lang="es-MX" b="1" dirty="0">
                <a:solidFill>
                  <a:srgbClr val="FFC000"/>
                </a:solidFill>
              </a:endParaRPr>
            </a:p>
          </p:txBody>
        </p:sp>
        <p:sp>
          <p:nvSpPr>
            <p:cNvPr id="21" name="CuadroTexto 20">
              <a:extLst>
                <a:ext uri="{FF2B5EF4-FFF2-40B4-BE49-F238E27FC236}">
                  <a16:creationId xmlns:a16="http://schemas.microsoft.com/office/drawing/2014/main" xmlns="" id="{2E5FEFF4-5D2A-A220-F997-CD449B816F50}"/>
                </a:ext>
              </a:extLst>
            </p:cNvPr>
            <p:cNvSpPr txBox="1"/>
            <p:nvPr/>
          </p:nvSpPr>
          <p:spPr>
            <a:xfrm>
              <a:off x="4419871" y="2748903"/>
              <a:ext cx="1715082" cy="261610"/>
            </a:xfrm>
            <a:prstGeom prst="rect">
              <a:avLst/>
            </a:prstGeom>
            <a:noFill/>
          </p:spPr>
          <p:txBody>
            <a:bodyPr wrap="square" rtlCol="0">
              <a:spAutoFit/>
            </a:bodyPr>
            <a:lstStyle/>
            <a:p>
              <a:r>
                <a:rPr lang="es-MX" sz="1100" b="1" dirty="0">
                  <a:solidFill>
                    <a:srgbClr val="FF0000"/>
                  </a:solidFill>
                </a:rPr>
                <a:t>Fraccionamiento Δ</a:t>
              </a:r>
              <a:endParaRPr lang="es-MX" b="1" dirty="0">
                <a:solidFill>
                  <a:srgbClr val="FF0000"/>
                </a:solidFill>
              </a:endParaRPr>
            </a:p>
          </p:txBody>
        </p:sp>
        <p:sp>
          <p:nvSpPr>
            <p:cNvPr id="24" name="CuadroTexto 23">
              <a:extLst>
                <a:ext uri="{FF2B5EF4-FFF2-40B4-BE49-F238E27FC236}">
                  <a16:creationId xmlns:a16="http://schemas.microsoft.com/office/drawing/2014/main" xmlns="" id="{278C4572-DB3E-ECC0-910E-BE1B9F2F92DB}"/>
                </a:ext>
              </a:extLst>
            </p:cNvPr>
            <p:cNvSpPr txBox="1"/>
            <p:nvPr/>
          </p:nvSpPr>
          <p:spPr>
            <a:xfrm>
              <a:off x="1704129" y="1629417"/>
              <a:ext cx="2377283" cy="307777"/>
            </a:xfrm>
            <a:prstGeom prst="rect">
              <a:avLst/>
            </a:prstGeom>
            <a:solidFill>
              <a:schemeClr val="bg1"/>
            </a:solidFill>
          </p:spPr>
          <p:txBody>
            <a:bodyPr wrap="square" rtlCol="0">
              <a:spAutoFit/>
            </a:bodyPr>
            <a:lstStyle/>
            <a:p>
              <a:pPr algn="ctr"/>
              <a:r>
                <a:rPr lang="es-MX" sz="1400" b="1" dirty="0">
                  <a:solidFill>
                    <a:srgbClr val="FFC000"/>
                  </a:solidFill>
                </a:rPr>
                <a:t>CO</a:t>
              </a:r>
              <a:r>
                <a:rPr lang="es-MX" sz="1400" b="1" baseline="-25000" dirty="0">
                  <a:solidFill>
                    <a:srgbClr val="FFC000"/>
                  </a:solidFill>
                </a:rPr>
                <a:t>2</a:t>
              </a:r>
              <a:r>
                <a:rPr lang="es-MX" sz="1400" b="1" dirty="0">
                  <a:solidFill>
                    <a:srgbClr val="FFC000"/>
                  </a:solidFill>
                </a:rPr>
                <a:t> atmosférico - 7‰</a:t>
              </a:r>
              <a:endParaRPr lang="es-MX" sz="2400" b="1" dirty="0">
                <a:solidFill>
                  <a:srgbClr val="FFC000"/>
                </a:solidFill>
              </a:endParaRPr>
            </a:p>
          </p:txBody>
        </p:sp>
      </p:grpSp>
      <p:sp>
        <p:nvSpPr>
          <p:cNvPr id="28" name="CuadroTexto 27">
            <a:extLst>
              <a:ext uri="{FF2B5EF4-FFF2-40B4-BE49-F238E27FC236}">
                <a16:creationId xmlns:a16="http://schemas.microsoft.com/office/drawing/2014/main" xmlns="" id="{A839E18C-98E0-0C43-AF60-B8E83531DCB5}"/>
              </a:ext>
            </a:extLst>
          </p:cNvPr>
          <p:cNvSpPr txBox="1"/>
          <p:nvPr/>
        </p:nvSpPr>
        <p:spPr>
          <a:xfrm>
            <a:off x="325053" y="4916921"/>
            <a:ext cx="11541893" cy="830997"/>
          </a:xfrm>
          <a:prstGeom prst="rect">
            <a:avLst/>
          </a:prstGeom>
          <a:noFill/>
        </p:spPr>
        <p:txBody>
          <a:bodyPr wrap="square">
            <a:spAutoFit/>
          </a:bodyPr>
          <a:lstStyle/>
          <a:p>
            <a:pPr algn="just"/>
            <a:r>
              <a:rPr lang="es-MX" sz="2400" dirty="0"/>
              <a:t>Existe un constante grado de fraccionamiento entre la proporción isotópica de  </a:t>
            </a:r>
            <a:r>
              <a:rPr lang="es-MX" sz="2400" b="1" dirty="0">
                <a:solidFill>
                  <a:srgbClr val="FF0000"/>
                </a:solidFill>
              </a:rPr>
              <a:t>δ¹³C/ δ</a:t>
            </a:r>
            <a:r>
              <a:rPr lang="es-MX" sz="2400" b="1" baseline="30000" dirty="0">
                <a:solidFill>
                  <a:srgbClr val="FF0000"/>
                </a:solidFill>
              </a:rPr>
              <a:t>12</a:t>
            </a:r>
            <a:r>
              <a:rPr lang="es-MX" sz="2400" b="1" dirty="0">
                <a:solidFill>
                  <a:srgbClr val="FF0000"/>
                </a:solidFill>
              </a:rPr>
              <a:t>C</a:t>
            </a:r>
            <a:r>
              <a:rPr lang="es-MX" sz="2400" dirty="0"/>
              <a:t> y </a:t>
            </a:r>
            <a:r>
              <a:rPr lang="es-MX" sz="2400" b="1" dirty="0">
                <a:solidFill>
                  <a:srgbClr val="FF0000"/>
                </a:solidFill>
              </a:rPr>
              <a:t>δ</a:t>
            </a:r>
            <a:r>
              <a:rPr lang="es-MX" sz="2400" b="1" baseline="30000" dirty="0">
                <a:solidFill>
                  <a:srgbClr val="FF0000"/>
                </a:solidFill>
              </a:rPr>
              <a:t>15</a:t>
            </a:r>
            <a:r>
              <a:rPr lang="es-MX" sz="2400" b="1" dirty="0">
                <a:solidFill>
                  <a:srgbClr val="FF0000"/>
                </a:solidFill>
              </a:rPr>
              <a:t>N/ δ</a:t>
            </a:r>
            <a:r>
              <a:rPr lang="es-MX" sz="2400" b="1" baseline="30000" dirty="0">
                <a:solidFill>
                  <a:srgbClr val="FF0000"/>
                </a:solidFill>
              </a:rPr>
              <a:t>14</a:t>
            </a:r>
            <a:r>
              <a:rPr lang="es-MX" sz="2400" b="1" dirty="0">
                <a:solidFill>
                  <a:srgbClr val="FF0000"/>
                </a:solidFill>
              </a:rPr>
              <a:t>N</a:t>
            </a:r>
            <a:r>
              <a:rPr lang="es-MX" sz="2400" b="1" dirty="0"/>
              <a:t>  </a:t>
            </a:r>
            <a:r>
              <a:rPr lang="es-MX" sz="2400" dirty="0"/>
              <a:t>entre la dieta y el consumidor.</a:t>
            </a:r>
          </a:p>
        </p:txBody>
      </p:sp>
    </p:spTree>
    <p:extLst>
      <p:ext uri="{BB962C8B-B14F-4D97-AF65-F5344CB8AC3E}">
        <p14:creationId xmlns:p14="http://schemas.microsoft.com/office/powerpoint/2010/main" val="3046025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295DDBA4-F9B8-3A80-A744-1E319FBF8EB5}"/>
              </a:ext>
            </a:extLst>
          </p:cNvPr>
          <p:cNvSpPr txBox="1"/>
          <p:nvPr/>
        </p:nvSpPr>
        <p:spPr>
          <a:xfrm>
            <a:off x="2220419" y="0"/>
            <a:ext cx="7751161" cy="646331"/>
          </a:xfrm>
          <a:prstGeom prst="rect">
            <a:avLst/>
          </a:prstGeom>
          <a:noFill/>
        </p:spPr>
        <p:txBody>
          <a:bodyPr wrap="none" rtlCol="0">
            <a:spAutoFit/>
          </a:bodyPr>
          <a:lstStyle/>
          <a:p>
            <a:pPr algn="ctr"/>
            <a:r>
              <a:rPr lang="es-MX" sz="3600" dirty="0"/>
              <a:t>Isótopos estables en estudios tróficos</a:t>
            </a:r>
          </a:p>
        </p:txBody>
      </p:sp>
      <p:sp>
        <p:nvSpPr>
          <p:cNvPr id="3" name="CuadroTexto 2">
            <a:extLst>
              <a:ext uri="{FF2B5EF4-FFF2-40B4-BE49-F238E27FC236}">
                <a16:creationId xmlns:a16="http://schemas.microsoft.com/office/drawing/2014/main" xmlns="" id="{A94F027B-5AFE-93D3-EB98-6CCB85602354}"/>
              </a:ext>
            </a:extLst>
          </p:cNvPr>
          <p:cNvSpPr txBox="1"/>
          <p:nvPr/>
        </p:nvSpPr>
        <p:spPr>
          <a:xfrm>
            <a:off x="609599" y="750503"/>
            <a:ext cx="10972800" cy="5016758"/>
          </a:xfrm>
          <a:prstGeom prst="rect">
            <a:avLst/>
          </a:prstGeom>
          <a:noFill/>
        </p:spPr>
        <p:txBody>
          <a:bodyPr wrap="square" rtlCol="0">
            <a:spAutoFit/>
          </a:bodyPr>
          <a:lstStyle/>
          <a:p>
            <a:pPr marL="285750" indent="-285750">
              <a:buFont typeface="Arial" panose="020B0604020202020204" pitchFamily="34" charset="0"/>
              <a:buChar char="•"/>
            </a:pPr>
            <a:r>
              <a:rPr lang="es-MX" sz="2000" dirty="0"/>
              <a:t>Regla general </a:t>
            </a:r>
            <a:r>
              <a:rPr lang="es-MX" sz="2000" dirty="0">
                <a:solidFill>
                  <a:srgbClr val="FF0000"/>
                </a:solidFill>
              </a:rPr>
              <a:t>“</a:t>
            </a:r>
            <a:r>
              <a:rPr lang="es-MX" sz="2000" dirty="0">
                <a:solidFill>
                  <a:srgbClr val="C00000"/>
                </a:solidFill>
              </a:rPr>
              <a:t>Eres lo que comes</a:t>
            </a:r>
            <a:r>
              <a:rPr lang="es-MX" sz="2000" dirty="0">
                <a:solidFill>
                  <a:srgbClr val="FF0000"/>
                </a:solidFill>
              </a:rPr>
              <a:t>”</a:t>
            </a:r>
          </a:p>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r>
              <a:rPr lang="es-MX" sz="2000" dirty="0"/>
              <a:t>La proporción isotópica de </a:t>
            </a:r>
            <a:r>
              <a:rPr lang="es-MX" sz="2000" baseline="30000" dirty="0"/>
              <a:t>13</a:t>
            </a:r>
            <a:r>
              <a:rPr lang="es-MX" sz="2000" dirty="0"/>
              <a:t>C/</a:t>
            </a:r>
            <a:r>
              <a:rPr lang="es-MX" sz="2000" baseline="30000" dirty="0"/>
              <a:t>12</a:t>
            </a:r>
            <a:r>
              <a:rPr lang="es-MX" sz="2000" dirty="0"/>
              <a:t>C y </a:t>
            </a:r>
            <a:r>
              <a:rPr lang="es-MX" sz="2000" baseline="30000" dirty="0"/>
              <a:t>15</a:t>
            </a:r>
            <a:r>
              <a:rPr lang="es-MX" sz="2000" dirty="0"/>
              <a:t>N/</a:t>
            </a:r>
            <a:r>
              <a:rPr lang="es-MX" sz="2000" baseline="30000" dirty="0"/>
              <a:t>14</a:t>
            </a:r>
            <a:r>
              <a:rPr lang="es-MX" sz="2000" dirty="0"/>
              <a:t>N en el tejido de un organismo será </a:t>
            </a:r>
            <a:r>
              <a:rPr lang="es-MX" sz="2000" b="1" dirty="0">
                <a:solidFill>
                  <a:srgbClr val="FF0000"/>
                </a:solidFill>
              </a:rPr>
              <a:t>similar</a:t>
            </a:r>
            <a:r>
              <a:rPr lang="es-MX" sz="2000" dirty="0"/>
              <a:t> a la fuente de </a:t>
            </a:r>
            <a:r>
              <a:rPr lang="es-MX" sz="2000" b="1" dirty="0">
                <a:solidFill>
                  <a:srgbClr val="FF0000"/>
                </a:solidFill>
              </a:rPr>
              <a:t>alimentación</a:t>
            </a:r>
            <a:r>
              <a:rPr lang="es-MX" sz="2000" dirty="0"/>
              <a:t>, más el </a:t>
            </a:r>
            <a:r>
              <a:rPr lang="es-MX" sz="2000" b="1" dirty="0">
                <a:solidFill>
                  <a:srgbClr val="FF0000"/>
                </a:solidFill>
              </a:rPr>
              <a:t>enriquecimiento de por el fraccionamiento</a:t>
            </a:r>
            <a:r>
              <a:rPr lang="es-MX" sz="2000" dirty="0">
                <a:solidFill>
                  <a:srgbClr val="FF0000"/>
                </a:solidFill>
              </a:rPr>
              <a:t> </a:t>
            </a:r>
            <a:r>
              <a:rPr lang="es-MX" sz="2000" dirty="0"/>
              <a:t>producto de la digestión.</a:t>
            </a:r>
          </a:p>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r>
              <a:rPr lang="es-MX" sz="2000" dirty="0"/>
              <a:t>El tejido ofrece información sobre los </a:t>
            </a:r>
            <a:r>
              <a:rPr lang="es-MX" sz="2000" b="1" dirty="0">
                <a:solidFill>
                  <a:srgbClr val="C00000"/>
                </a:solidFill>
              </a:rPr>
              <a:t>recursos asimilados</a:t>
            </a:r>
            <a:r>
              <a:rPr lang="es-MX" sz="2000" dirty="0"/>
              <a:t> por un taxon durante un dado periodo de tiempo; obteniéndose la </a:t>
            </a:r>
            <a:r>
              <a:rPr lang="es-MX" sz="2000" b="1" dirty="0">
                <a:solidFill>
                  <a:srgbClr val="C00000"/>
                </a:solidFill>
              </a:rPr>
              <a:t>importancia nutricional</a:t>
            </a:r>
            <a:r>
              <a:rPr lang="es-MX" sz="2000" dirty="0"/>
              <a:t> de los distintos rubros.</a:t>
            </a:r>
          </a:p>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r>
              <a:rPr lang="es-MX" sz="2000" dirty="0"/>
              <a:t>Se recomiendo combinar estos análisis con estudios de contenido estomacal o  fecal o consultar la literatura, para facilitar la interpretación  de los resultados.</a:t>
            </a:r>
          </a:p>
          <a:p>
            <a:pPr marL="285750" indent="-285750">
              <a:buFont typeface="Arial" panose="020B0604020202020204" pitchFamily="34" charset="0"/>
              <a:buChar char="•"/>
            </a:pPr>
            <a:endParaRPr lang="es-MX" sz="2000" dirty="0"/>
          </a:p>
          <a:p>
            <a:pPr marL="285750" indent="-285750">
              <a:buFont typeface="Arial" panose="020B0604020202020204" pitchFamily="34" charset="0"/>
              <a:buChar char="•"/>
            </a:pPr>
            <a:r>
              <a:rPr lang="es-MX" sz="2000" dirty="0"/>
              <a:t>La información obtenida representa el </a:t>
            </a:r>
            <a:r>
              <a:rPr lang="es-MX" sz="2000" b="1" dirty="0">
                <a:solidFill>
                  <a:srgbClr val="C00000"/>
                </a:solidFill>
              </a:rPr>
              <a:t>habito alimenticio integrado</a:t>
            </a:r>
            <a:r>
              <a:rPr lang="es-MX" sz="2000" dirty="0">
                <a:solidFill>
                  <a:srgbClr val="C00000"/>
                </a:solidFill>
              </a:rPr>
              <a:t> </a:t>
            </a:r>
            <a:r>
              <a:rPr lang="es-MX" sz="2000" dirty="0"/>
              <a:t>en el corto, mediano y largo plazo (</a:t>
            </a:r>
            <a:r>
              <a:rPr lang="es-MX" sz="2000" b="1" dirty="0">
                <a:solidFill>
                  <a:srgbClr val="C00000"/>
                </a:solidFill>
              </a:rPr>
              <a:t>tasa metabólica en el tejido</a:t>
            </a:r>
            <a:r>
              <a:rPr lang="es-MX" sz="2000" dirty="0"/>
              <a:t>).</a:t>
            </a:r>
          </a:p>
        </p:txBody>
      </p:sp>
      <p:sp>
        <p:nvSpPr>
          <p:cNvPr id="5" name="CuadroTexto 4">
            <a:extLst>
              <a:ext uri="{FF2B5EF4-FFF2-40B4-BE49-F238E27FC236}">
                <a16:creationId xmlns:a16="http://schemas.microsoft.com/office/drawing/2014/main" xmlns="" id="{34AE3FA3-0A36-C24E-5EE7-D9EA2D6CCCE4}"/>
              </a:ext>
            </a:extLst>
          </p:cNvPr>
          <p:cNvSpPr txBox="1"/>
          <p:nvPr/>
        </p:nvSpPr>
        <p:spPr>
          <a:xfrm>
            <a:off x="7819697" y="6315249"/>
            <a:ext cx="4161498" cy="338554"/>
          </a:xfrm>
          <a:prstGeom prst="rect">
            <a:avLst/>
          </a:prstGeom>
          <a:noFill/>
        </p:spPr>
        <p:txBody>
          <a:bodyPr wrap="square">
            <a:spAutoFit/>
          </a:bodyPr>
          <a:lstStyle/>
          <a:p>
            <a:pPr algn="just"/>
            <a:r>
              <a:rPr lang="es-MX" sz="1600" dirty="0" err="1"/>
              <a:t>Karasov</a:t>
            </a:r>
            <a:r>
              <a:rPr lang="es-MX" sz="1600" dirty="0"/>
              <a:t> y Martínez del Rio, 2007</a:t>
            </a:r>
          </a:p>
        </p:txBody>
      </p:sp>
    </p:spTree>
    <p:extLst>
      <p:ext uri="{BB962C8B-B14F-4D97-AF65-F5344CB8AC3E}">
        <p14:creationId xmlns:p14="http://schemas.microsoft.com/office/powerpoint/2010/main" val="102390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8112BF80-BF41-BAA1-FB59-E67147A429DB}"/>
              </a:ext>
            </a:extLst>
          </p:cNvPr>
          <p:cNvSpPr txBox="1"/>
          <p:nvPr/>
        </p:nvSpPr>
        <p:spPr>
          <a:xfrm>
            <a:off x="449278" y="0"/>
            <a:ext cx="11293476" cy="584775"/>
          </a:xfrm>
          <a:prstGeom prst="rect">
            <a:avLst/>
          </a:prstGeom>
          <a:noFill/>
        </p:spPr>
        <p:txBody>
          <a:bodyPr wrap="none" rtlCol="0">
            <a:spAutoFit/>
          </a:bodyPr>
          <a:lstStyle/>
          <a:p>
            <a:pPr algn="ctr"/>
            <a:r>
              <a:rPr lang="es-MX" sz="3200" dirty="0"/>
              <a:t>El tipo de tejido refleja el patrón de tiempo</a:t>
            </a:r>
          </a:p>
        </p:txBody>
      </p:sp>
      <p:sp>
        <p:nvSpPr>
          <p:cNvPr id="6" name="CuadroTexto 5">
            <a:extLst>
              <a:ext uri="{FF2B5EF4-FFF2-40B4-BE49-F238E27FC236}">
                <a16:creationId xmlns:a16="http://schemas.microsoft.com/office/drawing/2014/main" xmlns="" id="{B76F9C60-AE10-9645-381B-0E71C9C4A8D3}"/>
              </a:ext>
            </a:extLst>
          </p:cNvPr>
          <p:cNvSpPr txBox="1"/>
          <p:nvPr/>
        </p:nvSpPr>
        <p:spPr>
          <a:xfrm>
            <a:off x="3440936" y="6425143"/>
            <a:ext cx="7269106" cy="369332"/>
          </a:xfrm>
          <a:prstGeom prst="rect">
            <a:avLst/>
          </a:prstGeom>
          <a:noFill/>
        </p:spPr>
        <p:txBody>
          <a:bodyPr wrap="none" rtlCol="0">
            <a:spAutoFit/>
          </a:bodyPr>
          <a:lstStyle/>
          <a:p>
            <a:pPr algn="ctr"/>
            <a:r>
              <a:rPr lang="es-MX" dirty="0" err="1"/>
              <a:t>Tieszen</a:t>
            </a:r>
            <a:r>
              <a:rPr lang="es-MX" dirty="0"/>
              <a:t> et al., 1983; </a:t>
            </a:r>
            <a:r>
              <a:rPr lang="es-MX" dirty="0" err="1"/>
              <a:t>Dalerum</a:t>
            </a:r>
            <a:r>
              <a:rPr lang="es-MX" dirty="0"/>
              <a:t> y </a:t>
            </a:r>
            <a:r>
              <a:rPr lang="es-MX" dirty="0" err="1"/>
              <a:t>Angerbjorn</a:t>
            </a:r>
            <a:r>
              <a:rPr lang="es-MX" dirty="0"/>
              <a:t>, 2005; Bergamino et al., 2017</a:t>
            </a:r>
          </a:p>
        </p:txBody>
      </p:sp>
      <p:sp>
        <p:nvSpPr>
          <p:cNvPr id="2" name="CuadroTexto 1">
            <a:extLst>
              <a:ext uri="{FF2B5EF4-FFF2-40B4-BE49-F238E27FC236}">
                <a16:creationId xmlns:a16="http://schemas.microsoft.com/office/drawing/2014/main" xmlns="" id="{D17BC9A0-5BC2-99E9-82E3-3D5CD525C743}"/>
              </a:ext>
            </a:extLst>
          </p:cNvPr>
          <p:cNvSpPr txBox="1"/>
          <p:nvPr/>
        </p:nvSpPr>
        <p:spPr>
          <a:xfrm>
            <a:off x="473924" y="867175"/>
            <a:ext cx="6780767" cy="461665"/>
          </a:xfrm>
          <a:prstGeom prst="rect">
            <a:avLst/>
          </a:prstGeom>
          <a:noFill/>
        </p:spPr>
        <p:txBody>
          <a:bodyPr wrap="none" rtlCol="0">
            <a:spAutoFit/>
          </a:bodyPr>
          <a:lstStyle/>
          <a:p>
            <a:r>
              <a:rPr lang="es-MX" sz="2400" dirty="0"/>
              <a:t>Por lo que refleja un patrón alimenticio de tiempo:</a:t>
            </a:r>
          </a:p>
        </p:txBody>
      </p:sp>
      <p:pic>
        <p:nvPicPr>
          <p:cNvPr id="5" name="Imagen 4">
            <a:extLst>
              <a:ext uri="{FF2B5EF4-FFF2-40B4-BE49-F238E27FC236}">
                <a16:creationId xmlns:a16="http://schemas.microsoft.com/office/drawing/2014/main" xmlns="" id="{41B4A0A4-774D-EA10-272F-3861F6417A9D}"/>
              </a:ext>
            </a:extLst>
          </p:cNvPr>
          <p:cNvPicPr>
            <a:picLocks noChangeAspect="1"/>
          </p:cNvPicPr>
          <p:nvPr/>
        </p:nvPicPr>
        <p:blipFill>
          <a:blip r:embed="rId2"/>
          <a:stretch>
            <a:fillRect/>
          </a:stretch>
        </p:blipFill>
        <p:spPr>
          <a:xfrm>
            <a:off x="369752" y="1419203"/>
            <a:ext cx="9653924" cy="4417734"/>
          </a:xfrm>
          <a:prstGeom prst="rect">
            <a:avLst/>
          </a:prstGeom>
        </p:spPr>
      </p:pic>
      <p:sp>
        <p:nvSpPr>
          <p:cNvPr id="4" name="Rectángulo 3">
            <a:extLst>
              <a:ext uri="{FF2B5EF4-FFF2-40B4-BE49-F238E27FC236}">
                <a16:creationId xmlns:a16="http://schemas.microsoft.com/office/drawing/2014/main" xmlns="" id="{0D10A29D-C8A0-F3E8-79F7-DA6260C4FB85}"/>
              </a:ext>
            </a:extLst>
          </p:cNvPr>
          <p:cNvSpPr/>
          <p:nvPr/>
        </p:nvSpPr>
        <p:spPr>
          <a:xfrm>
            <a:off x="475497" y="2325377"/>
            <a:ext cx="2100608" cy="26053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ln w="12700">
                <a:solidFill>
                  <a:srgbClr val="FF0000"/>
                </a:solidFill>
              </a:ln>
              <a:noFill/>
            </a:endParaRPr>
          </a:p>
        </p:txBody>
      </p:sp>
      <p:sp>
        <p:nvSpPr>
          <p:cNvPr id="7" name="Rectángulo 6">
            <a:extLst>
              <a:ext uri="{FF2B5EF4-FFF2-40B4-BE49-F238E27FC236}">
                <a16:creationId xmlns:a16="http://schemas.microsoft.com/office/drawing/2014/main" xmlns="" id="{D9CB27D3-2C4A-C576-3329-AAC6E6AA455C}"/>
              </a:ext>
            </a:extLst>
          </p:cNvPr>
          <p:cNvSpPr/>
          <p:nvPr/>
        </p:nvSpPr>
        <p:spPr>
          <a:xfrm>
            <a:off x="6594202" y="2312589"/>
            <a:ext cx="3274763" cy="2605385"/>
          </a:xfrm>
          <a:prstGeom prst="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ln w="12700">
                <a:solidFill>
                  <a:srgbClr val="FF0000"/>
                </a:solidFill>
              </a:ln>
              <a:noFill/>
            </a:endParaRPr>
          </a:p>
        </p:txBody>
      </p:sp>
      <p:sp>
        <p:nvSpPr>
          <p:cNvPr id="8" name="Rectángulo 7">
            <a:extLst>
              <a:ext uri="{FF2B5EF4-FFF2-40B4-BE49-F238E27FC236}">
                <a16:creationId xmlns:a16="http://schemas.microsoft.com/office/drawing/2014/main" xmlns="" id="{7596F04F-98F9-1C19-ECAF-82DDF242ABFC}"/>
              </a:ext>
            </a:extLst>
          </p:cNvPr>
          <p:cNvSpPr/>
          <p:nvPr/>
        </p:nvSpPr>
        <p:spPr>
          <a:xfrm>
            <a:off x="2730816" y="2312589"/>
            <a:ext cx="3569074" cy="260538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ln w="12700">
                <a:solidFill>
                  <a:srgbClr val="FF0000"/>
                </a:solidFill>
              </a:ln>
              <a:noFill/>
            </a:endParaRPr>
          </a:p>
        </p:txBody>
      </p:sp>
    </p:spTree>
    <p:extLst>
      <p:ext uri="{BB962C8B-B14F-4D97-AF65-F5344CB8AC3E}">
        <p14:creationId xmlns:p14="http://schemas.microsoft.com/office/powerpoint/2010/main" val="418799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FF3581A4-FD8D-67C9-93A4-858720D4F979}"/>
              </a:ext>
            </a:extLst>
          </p:cNvPr>
          <p:cNvSpPr txBox="1"/>
          <p:nvPr/>
        </p:nvSpPr>
        <p:spPr>
          <a:xfrm>
            <a:off x="2676111" y="0"/>
            <a:ext cx="6839821" cy="646331"/>
          </a:xfrm>
          <a:prstGeom prst="rect">
            <a:avLst/>
          </a:prstGeom>
          <a:noFill/>
        </p:spPr>
        <p:txBody>
          <a:bodyPr wrap="none" rtlCol="0">
            <a:spAutoFit/>
          </a:bodyPr>
          <a:lstStyle/>
          <a:p>
            <a:pPr algn="ctr"/>
            <a:r>
              <a:rPr lang="es-MX" sz="3600" dirty="0"/>
              <a:t>Enriquecimiento trófico: Carbono</a:t>
            </a:r>
          </a:p>
        </p:txBody>
      </p:sp>
      <p:sp>
        <p:nvSpPr>
          <p:cNvPr id="3" name="CuadroTexto 2">
            <a:extLst>
              <a:ext uri="{FF2B5EF4-FFF2-40B4-BE49-F238E27FC236}">
                <a16:creationId xmlns:a16="http://schemas.microsoft.com/office/drawing/2014/main" xmlns="" id="{7C9DFE43-C274-E9F2-637B-E72E1ED18F2C}"/>
              </a:ext>
            </a:extLst>
          </p:cNvPr>
          <p:cNvSpPr txBox="1"/>
          <p:nvPr/>
        </p:nvSpPr>
        <p:spPr>
          <a:xfrm>
            <a:off x="0" y="576881"/>
            <a:ext cx="12192000" cy="2677656"/>
          </a:xfrm>
          <a:prstGeom prst="rect">
            <a:avLst/>
          </a:prstGeom>
          <a:noFill/>
        </p:spPr>
        <p:txBody>
          <a:bodyPr wrap="square" rtlCol="0">
            <a:spAutoFit/>
          </a:bodyPr>
          <a:lstStyle/>
          <a:p>
            <a:r>
              <a:rPr lang="es-MX" sz="2400" dirty="0"/>
              <a:t>Los tejidos de los consumidores se enriquecen en el isótopo más pesado con respecto a su alimento:</a:t>
            </a:r>
          </a:p>
          <a:p>
            <a:endParaRPr lang="es-MX" sz="2400" dirty="0"/>
          </a:p>
          <a:p>
            <a:r>
              <a:rPr lang="es-MX" sz="2400" dirty="0"/>
              <a:t>Este enriquecimiento trófico del ¹³C es pequeño (</a:t>
            </a:r>
            <a:r>
              <a:rPr lang="es-MX" sz="2400" b="1" dirty="0">
                <a:solidFill>
                  <a:srgbClr val="FF0000"/>
                </a:solidFill>
              </a:rPr>
              <a:t>~0-1‰ </a:t>
            </a:r>
            <a:r>
              <a:rPr lang="es-MX" sz="2400" dirty="0"/>
              <a:t>por nivel trófico)</a:t>
            </a:r>
          </a:p>
          <a:p>
            <a:endParaRPr lang="es-MX" sz="2400" dirty="0"/>
          </a:p>
          <a:p>
            <a:endParaRPr lang="es-MX" sz="2400" dirty="0"/>
          </a:p>
          <a:p>
            <a:r>
              <a:rPr lang="es-MX" sz="2400" dirty="0"/>
              <a:t>En una cadena trófica (hipotética) en un ecosistema terrestre:</a:t>
            </a:r>
          </a:p>
        </p:txBody>
      </p:sp>
      <p:sp>
        <p:nvSpPr>
          <p:cNvPr id="7" name="CuadroTexto 6">
            <a:extLst>
              <a:ext uri="{FF2B5EF4-FFF2-40B4-BE49-F238E27FC236}">
                <a16:creationId xmlns:a16="http://schemas.microsoft.com/office/drawing/2014/main" xmlns="" id="{ACC24FC9-BF20-3D75-C8B8-197B62B404CE}"/>
              </a:ext>
            </a:extLst>
          </p:cNvPr>
          <p:cNvSpPr txBox="1"/>
          <p:nvPr/>
        </p:nvSpPr>
        <p:spPr>
          <a:xfrm>
            <a:off x="183266" y="3429000"/>
            <a:ext cx="9140142" cy="3170099"/>
          </a:xfrm>
          <a:prstGeom prst="rect">
            <a:avLst/>
          </a:prstGeom>
          <a:noFill/>
        </p:spPr>
        <p:txBody>
          <a:bodyPr wrap="square">
            <a:spAutoFit/>
          </a:bodyPr>
          <a:lstStyle/>
          <a:p>
            <a:pPr algn="ctr"/>
            <a:r>
              <a:rPr lang="es-MX" sz="2000" dirty="0"/>
              <a:t>Plantas C3: δ¹³C = -26‰.</a:t>
            </a:r>
          </a:p>
          <a:p>
            <a:pPr algn="ctr"/>
            <a:endParaRPr lang="es-MX" sz="2000" dirty="0"/>
          </a:p>
          <a:p>
            <a:pPr algn="ctr"/>
            <a:endParaRPr lang="es-MX" sz="2000" dirty="0"/>
          </a:p>
          <a:p>
            <a:pPr algn="ctr"/>
            <a:endParaRPr lang="es-MX" sz="2000" dirty="0"/>
          </a:p>
          <a:p>
            <a:pPr algn="ctr"/>
            <a:r>
              <a:rPr lang="es-MX" sz="2000" dirty="0"/>
              <a:t>Herbívoro (conejo): δ¹³C = -25‰ (enriquecimiento de +1‰).</a:t>
            </a:r>
          </a:p>
          <a:p>
            <a:pPr algn="ctr"/>
            <a:endParaRPr lang="es-MX" sz="2000" dirty="0"/>
          </a:p>
          <a:p>
            <a:pPr algn="ctr"/>
            <a:endParaRPr lang="es-MX" sz="2000" dirty="0"/>
          </a:p>
          <a:p>
            <a:pPr algn="ctr"/>
            <a:endParaRPr lang="es-MX" sz="2000" dirty="0"/>
          </a:p>
          <a:p>
            <a:pPr algn="ctr"/>
            <a:r>
              <a:rPr lang="es-MX" sz="2000" dirty="0"/>
              <a:t>Carnívoro (zorro): δ¹³C = -24‰ (enriquecimiento adicional de +1‰).</a:t>
            </a:r>
          </a:p>
        </p:txBody>
      </p:sp>
      <p:sp>
        <p:nvSpPr>
          <p:cNvPr id="9" name="Flecha: hacia abajo 8">
            <a:extLst>
              <a:ext uri="{FF2B5EF4-FFF2-40B4-BE49-F238E27FC236}">
                <a16:creationId xmlns:a16="http://schemas.microsoft.com/office/drawing/2014/main" xmlns="" id="{823AC7FE-5DF5-8F54-8D73-A7727F5C691D}"/>
              </a:ext>
            </a:extLst>
          </p:cNvPr>
          <p:cNvSpPr/>
          <p:nvPr/>
        </p:nvSpPr>
        <p:spPr>
          <a:xfrm>
            <a:off x="4354011" y="3989544"/>
            <a:ext cx="798653" cy="561404"/>
          </a:xfrm>
          <a:prstGeom prst="downArrow">
            <a:avLst/>
          </a:prstGeom>
          <a:solidFill>
            <a:schemeClr val="accent1">
              <a:lumMod val="60000"/>
              <a:lumOff val="4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Flecha: hacia abajo 9">
            <a:extLst>
              <a:ext uri="{FF2B5EF4-FFF2-40B4-BE49-F238E27FC236}">
                <a16:creationId xmlns:a16="http://schemas.microsoft.com/office/drawing/2014/main" xmlns="" id="{65C8800C-0C8D-0CC8-F774-65883E021162}"/>
              </a:ext>
            </a:extLst>
          </p:cNvPr>
          <p:cNvSpPr/>
          <p:nvPr/>
        </p:nvSpPr>
        <p:spPr>
          <a:xfrm>
            <a:off x="4354011" y="5163537"/>
            <a:ext cx="798653" cy="561404"/>
          </a:xfrm>
          <a:prstGeom prst="downArrow">
            <a:avLst/>
          </a:prstGeom>
          <a:solidFill>
            <a:schemeClr val="accent1">
              <a:lumMod val="60000"/>
              <a:lumOff val="4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xmlns="" id="{09E474DD-70DB-0D4E-8217-8B0E7FDA9337}"/>
              </a:ext>
            </a:extLst>
          </p:cNvPr>
          <p:cNvSpPr txBox="1"/>
          <p:nvPr/>
        </p:nvSpPr>
        <p:spPr>
          <a:xfrm>
            <a:off x="3864567" y="3710860"/>
            <a:ext cx="1777538" cy="307777"/>
          </a:xfrm>
          <a:prstGeom prst="rect">
            <a:avLst/>
          </a:prstGeom>
          <a:noFill/>
        </p:spPr>
        <p:txBody>
          <a:bodyPr wrap="none" rtlCol="0">
            <a:spAutoFit/>
          </a:bodyPr>
          <a:lstStyle/>
          <a:p>
            <a:r>
              <a:rPr lang="es-MX" sz="1400" b="1" dirty="0">
                <a:solidFill>
                  <a:srgbClr val="FF0000"/>
                </a:solidFill>
              </a:rPr>
              <a:t>Asimilación de CO</a:t>
            </a:r>
            <a:r>
              <a:rPr lang="es-MX" sz="1400" b="1" baseline="30000" dirty="0">
                <a:solidFill>
                  <a:srgbClr val="FF0000"/>
                </a:solidFill>
              </a:rPr>
              <a:t>2 </a:t>
            </a:r>
            <a:endParaRPr lang="es-MX" b="1" baseline="30000" dirty="0">
              <a:solidFill>
                <a:srgbClr val="FF0000"/>
              </a:solidFill>
            </a:endParaRPr>
          </a:p>
        </p:txBody>
      </p:sp>
      <p:sp>
        <p:nvSpPr>
          <p:cNvPr id="12" name="CuadroTexto 11">
            <a:extLst>
              <a:ext uri="{FF2B5EF4-FFF2-40B4-BE49-F238E27FC236}">
                <a16:creationId xmlns:a16="http://schemas.microsoft.com/office/drawing/2014/main" xmlns="" id="{9B9D0146-38E6-689B-5524-E91941621BF0}"/>
              </a:ext>
            </a:extLst>
          </p:cNvPr>
          <p:cNvSpPr txBox="1"/>
          <p:nvPr/>
        </p:nvSpPr>
        <p:spPr>
          <a:xfrm>
            <a:off x="3445446" y="4521855"/>
            <a:ext cx="2615781" cy="307777"/>
          </a:xfrm>
          <a:prstGeom prst="rect">
            <a:avLst/>
          </a:prstGeom>
          <a:noFill/>
        </p:spPr>
        <p:txBody>
          <a:bodyPr wrap="none" rtlCol="0">
            <a:spAutoFit/>
          </a:bodyPr>
          <a:lstStyle/>
          <a:p>
            <a:pPr algn="ctr"/>
            <a:r>
              <a:rPr lang="es-MX" sz="1400" b="1" dirty="0">
                <a:solidFill>
                  <a:srgbClr val="FF0000"/>
                </a:solidFill>
              </a:rPr>
              <a:t>Digestión y Síntesis de tejidos</a:t>
            </a:r>
          </a:p>
        </p:txBody>
      </p:sp>
      <p:sp>
        <p:nvSpPr>
          <p:cNvPr id="13" name="CuadroTexto 12">
            <a:extLst>
              <a:ext uri="{FF2B5EF4-FFF2-40B4-BE49-F238E27FC236}">
                <a16:creationId xmlns:a16="http://schemas.microsoft.com/office/drawing/2014/main" xmlns="" id="{55600AD9-F032-6492-A521-824A1F9034A4}"/>
              </a:ext>
            </a:extLst>
          </p:cNvPr>
          <p:cNvSpPr txBox="1"/>
          <p:nvPr/>
        </p:nvSpPr>
        <p:spPr>
          <a:xfrm>
            <a:off x="3445446" y="5710300"/>
            <a:ext cx="2615781" cy="307777"/>
          </a:xfrm>
          <a:prstGeom prst="rect">
            <a:avLst/>
          </a:prstGeom>
          <a:noFill/>
        </p:spPr>
        <p:txBody>
          <a:bodyPr wrap="none" rtlCol="0">
            <a:spAutoFit/>
          </a:bodyPr>
          <a:lstStyle/>
          <a:p>
            <a:pPr algn="ctr"/>
            <a:r>
              <a:rPr lang="es-MX" sz="1400" b="1" dirty="0">
                <a:solidFill>
                  <a:srgbClr val="FF0000"/>
                </a:solidFill>
              </a:rPr>
              <a:t>Digestión y Síntesis de tejidos</a:t>
            </a:r>
          </a:p>
        </p:txBody>
      </p:sp>
      <p:sp>
        <p:nvSpPr>
          <p:cNvPr id="14" name="CuadroTexto 13">
            <a:extLst>
              <a:ext uri="{FF2B5EF4-FFF2-40B4-BE49-F238E27FC236}">
                <a16:creationId xmlns:a16="http://schemas.microsoft.com/office/drawing/2014/main" xmlns="" id="{8930E0AE-3A8F-F12A-679C-318E68023DB1}"/>
              </a:ext>
            </a:extLst>
          </p:cNvPr>
          <p:cNvSpPr txBox="1"/>
          <p:nvPr/>
        </p:nvSpPr>
        <p:spPr>
          <a:xfrm>
            <a:off x="8425665" y="6507183"/>
            <a:ext cx="2610395" cy="338554"/>
          </a:xfrm>
          <a:prstGeom prst="rect">
            <a:avLst/>
          </a:prstGeom>
          <a:noFill/>
        </p:spPr>
        <p:txBody>
          <a:bodyPr wrap="none" rtlCol="0">
            <a:spAutoFit/>
          </a:bodyPr>
          <a:lstStyle/>
          <a:p>
            <a:r>
              <a:rPr lang="es-MX" sz="1600" dirty="0"/>
              <a:t>Martínez del Río et al., 2009</a:t>
            </a:r>
          </a:p>
        </p:txBody>
      </p:sp>
    </p:spTree>
    <p:extLst>
      <p:ext uri="{BB962C8B-B14F-4D97-AF65-F5344CB8AC3E}">
        <p14:creationId xmlns:p14="http://schemas.microsoft.com/office/powerpoint/2010/main" val="211176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C3BC57BF-91AE-6F91-C522-82785E31CD70}"/>
              </a:ext>
            </a:extLst>
          </p:cNvPr>
          <p:cNvSpPr txBox="1"/>
          <p:nvPr/>
        </p:nvSpPr>
        <p:spPr>
          <a:xfrm>
            <a:off x="2566340" y="0"/>
            <a:ext cx="7059368" cy="646331"/>
          </a:xfrm>
          <a:prstGeom prst="rect">
            <a:avLst/>
          </a:prstGeom>
          <a:noFill/>
        </p:spPr>
        <p:txBody>
          <a:bodyPr wrap="none" rtlCol="0">
            <a:spAutoFit/>
          </a:bodyPr>
          <a:lstStyle/>
          <a:p>
            <a:pPr algn="ctr"/>
            <a:r>
              <a:rPr lang="es-MX" sz="3600" dirty="0"/>
              <a:t>Enriquecimiento trófico: Nitrógeno</a:t>
            </a:r>
          </a:p>
        </p:txBody>
      </p:sp>
      <p:sp>
        <p:nvSpPr>
          <p:cNvPr id="3" name="CuadroTexto 2">
            <a:extLst>
              <a:ext uri="{FF2B5EF4-FFF2-40B4-BE49-F238E27FC236}">
                <a16:creationId xmlns:a16="http://schemas.microsoft.com/office/drawing/2014/main" xmlns="" id="{3192E137-2486-F721-DA86-3DF7C5007B5A}"/>
              </a:ext>
            </a:extLst>
          </p:cNvPr>
          <p:cNvSpPr txBox="1"/>
          <p:nvPr/>
        </p:nvSpPr>
        <p:spPr>
          <a:xfrm>
            <a:off x="8461905" y="6477457"/>
            <a:ext cx="2610395" cy="338554"/>
          </a:xfrm>
          <a:prstGeom prst="rect">
            <a:avLst/>
          </a:prstGeom>
          <a:noFill/>
        </p:spPr>
        <p:txBody>
          <a:bodyPr wrap="none" rtlCol="0">
            <a:spAutoFit/>
          </a:bodyPr>
          <a:lstStyle/>
          <a:p>
            <a:r>
              <a:rPr lang="es-MX" sz="1600" dirty="0"/>
              <a:t>Martínez del Río et al., 2009</a:t>
            </a:r>
          </a:p>
        </p:txBody>
      </p:sp>
      <p:sp>
        <p:nvSpPr>
          <p:cNvPr id="5" name="CuadroTexto 4">
            <a:extLst>
              <a:ext uri="{FF2B5EF4-FFF2-40B4-BE49-F238E27FC236}">
                <a16:creationId xmlns:a16="http://schemas.microsoft.com/office/drawing/2014/main" xmlns="" id="{E7DE377A-DF2F-C749-A578-8B47BBDD5654}"/>
              </a:ext>
            </a:extLst>
          </p:cNvPr>
          <p:cNvSpPr txBox="1"/>
          <p:nvPr/>
        </p:nvSpPr>
        <p:spPr>
          <a:xfrm>
            <a:off x="0" y="646331"/>
            <a:ext cx="9767103" cy="461665"/>
          </a:xfrm>
          <a:prstGeom prst="rect">
            <a:avLst/>
          </a:prstGeom>
          <a:noFill/>
        </p:spPr>
        <p:txBody>
          <a:bodyPr wrap="square">
            <a:spAutoFit/>
          </a:bodyPr>
          <a:lstStyle/>
          <a:p>
            <a:r>
              <a:rPr lang="es-MX" sz="2400" dirty="0"/>
              <a:t>El enriquecimiento trófico del </a:t>
            </a:r>
            <a:r>
              <a:rPr lang="es-MX" sz="2400" b="1" dirty="0">
                <a:solidFill>
                  <a:srgbClr val="FF0000"/>
                </a:solidFill>
              </a:rPr>
              <a:t>¹⁵N</a:t>
            </a:r>
            <a:r>
              <a:rPr lang="es-MX" sz="2400" dirty="0"/>
              <a:t> es de </a:t>
            </a:r>
            <a:r>
              <a:rPr lang="es-MX" sz="2400" b="1" dirty="0">
                <a:solidFill>
                  <a:srgbClr val="FF0000"/>
                </a:solidFill>
              </a:rPr>
              <a:t>~2-4‰</a:t>
            </a:r>
            <a:r>
              <a:rPr lang="es-MX" sz="2400" dirty="0"/>
              <a:t> por </a:t>
            </a:r>
            <a:r>
              <a:rPr lang="es-MX" sz="2400" b="1" dirty="0">
                <a:solidFill>
                  <a:srgbClr val="FF0000"/>
                </a:solidFill>
              </a:rPr>
              <a:t>nivel trófico</a:t>
            </a:r>
            <a:r>
              <a:rPr lang="es-MX" sz="2400" dirty="0"/>
              <a:t>.</a:t>
            </a:r>
          </a:p>
        </p:txBody>
      </p:sp>
      <p:sp>
        <p:nvSpPr>
          <p:cNvPr id="7" name="CuadroTexto 6">
            <a:extLst>
              <a:ext uri="{FF2B5EF4-FFF2-40B4-BE49-F238E27FC236}">
                <a16:creationId xmlns:a16="http://schemas.microsoft.com/office/drawing/2014/main" xmlns="" id="{66967B71-5C43-1033-5305-96354BBEB061}"/>
              </a:ext>
            </a:extLst>
          </p:cNvPr>
          <p:cNvSpPr txBox="1"/>
          <p:nvPr/>
        </p:nvSpPr>
        <p:spPr>
          <a:xfrm>
            <a:off x="0" y="1308600"/>
            <a:ext cx="12192000" cy="2308324"/>
          </a:xfrm>
          <a:prstGeom prst="rect">
            <a:avLst/>
          </a:prstGeom>
          <a:noFill/>
        </p:spPr>
        <p:txBody>
          <a:bodyPr wrap="square">
            <a:spAutoFit/>
          </a:bodyPr>
          <a:lstStyle/>
          <a:p>
            <a:r>
              <a:rPr lang="es-MX" sz="2400" dirty="0"/>
              <a:t>Causas de esto:</a:t>
            </a:r>
          </a:p>
          <a:p>
            <a:pPr marL="342900" indent="-342900">
              <a:buFont typeface="Arial" panose="020B0604020202020204" pitchFamily="34" charset="0"/>
              <a:buChar char="•"/>
            </a:pPr>
            <a:r>
              <a:rPr lang="es-MX" sz="2400" dirty="0"/>
              <a:t>Las plantas </a:t>
            </a:r>
            <a:r>
              <a:rPr lang="es-MX" sz="2400" b="1" dirty="0">
                <a:solidFill>
                  <a:srgbClr val="FF0000"/>
                </a:solidFill>
              </a:rPr>
              <a:t>discriminan</a:t>
            </a:r>
            <a:r>
              <a:rPr lang="es-MX" sz="2400" dirty="0"/>
              <a:t> ligeramente contra el </a:t>
            </a:r>
            <a:r>
              <a:rPr lang="es-MX" sz="2400" b="1" dirty="0">
                <a:solidFill>
                  <a:srgbClr val="FF0000"/>
                </a:solidFill>
              </a:rPr>
              <a:t>¹⁵N</a:t>
            </a:r>
            <a:r>
              <a:rPr lang="es-MX" sz="2400" dirty="0"/>
              <a:t>, </a:t>
            </a:r>
            <a:r>
              <a:rPr lang="es-MX" sz="2400" b="1" dirty="0">
                <a:solidFill>
                  <a:srgbClr val="FF0000"/>
                </a:solidFill>
              </a:rPr>
              <a:t>prefiriendo</a:t>
            </a:r>
            <a:r>
              <a:rPr lang="es-MX" sz="2400" dirty="0"/>
              <a:t> el isótopo más ligero el</a:t>
            </a:r>
            <a:r>
              <a:rPr lang="es-MX" sz="2400" b="1" dirty="0">
                <a:solidFill>
                  <a:srgbClr val="FF0000"/>
                </a:solidFill>
              </a:rPr>
              <a:t>¹⁴N</a:t>
            </a:r>
            <a:r>
              <a:rPr lang="es-MX" sz="2400" dirty="0"/>
              <a:t>.</a:t>
            </a:r>
          </a:p>
          <a:p>
            <a:pPr marL="342900" indent="-342900">
              <a:buFont typeface="Arial" panose="020B0604020202020204" pitchFamily="34" charset="0"/>
              <a:buChar char="•"/>
            </a:pPr>
            <a:r>
              <a:rPr lang="es-MX" sz="2400" dirty="0"/>
              <a:t>Durante la digestión y el metabolismo, el </a:t>
            </a:r>
            <a:r>
              <a:rPr lang="es-MX" sz="2400" b="1" dirty="0">
                <a:solidFill>
                  <a:srgbClr val="FF0000"/>
                </a:solidFill>
              </a:rPr>
              <a:t>herbívoro retiene más ¹⁵N que ¹⁴N</a:t>
            </a:r>
            <a:r>
              <a:rPr lang="es-MX" sz="2400" dirty="0"/>
              <a:t>.</a:t>
            </a:r>
          </a:p>
          <a:p>
            <a:pPr marL="342900" indent="-342900">
              <a:buFont typeface="Arial" panose="020B0604020202020204" pitchFamily="34" charset="0"/>
              <a:buChar char="•"/>
            </a:pPr>
            <a:r>
              <a:rPr lang="es-MX" sz="2400" dirty="0"/>
              <a:t>Cuando un carnívoro consume un herbívoro, el proceso se repite: retiene más </a:t>
            </a:r>
            <a:r>
              <a:rPr lang="es-MX" sz="2400" b="1" dirty="0">
                <a:solidFill>
                  <a:srgbClr val="FF0000"/>
                </a:solidFill>
              </a:rPr>
              <a:t>¹⁵N que ¹⁴N</a:t>
            </a:r>
            <a:r>
              <a:rPr lang="es-MX" sz="2400" dirty="0"/>
              <a:t>.</a:t>
            </a:r>
          </a:p>
        </p:txBody>
      </p:sp>
      <p:sp>
        <p:nvSpPr>
          <p:cNvPr id="9" name="CuadroTexto 8">
            <a:extLst>
              <a:ext uri="{FF2B5EF4-FFF2-40B4-BE49-F238E27FC236}">
                <a16:creationId xmlns:a16="http://schemas.microsoft.com/office/drawing/2014/main" xmlns="" id="{DCF704F2-9F6C-AC43-FBD2-F069A6AFD63F}"/>
              </a:ext>
            </a:extLst>
          </p:cNvPr>
          <p:cNvSpPr txBox="1"/>
          <p:nvPr/>
        </p:nvSpPr>
        <p:spPr>
          <a:xfrm>
            <a:off x="9581919" y="4893302"/>
            <a:ext cx="2494665" cy="646331"/>
          </a:xfrm>
          <a:prstGeom prst="rect">
            <a:avLst/>
          </a:prstGeom>
          <a:noFill/>
        </p:spPr>
        <p:txBody>
          <a:bodyPr wrap="square">
            <a:spAutoFit/>
          </a:bodyPr>
          <a:lstStyle/>
          <a:p>
            <a:pPr algn="ctr"/>
            <a:r>
              <a:rPr lang="es-MX" b="1" dirty="0">
                <a:solidFill>
                  <a:srgbClr val="FF0000"/>
                </a:solidFill>
              </a:rPr>
              <a:t>Consumidor terciario </a:t>
            </a:r>
            <a:r>
              <a:rPr lang="el-GR" b="1" dirty="0">
                <a:solidFill>
                  <a:srgbClr val="FF0000"/>
                </a:solidFill>
              </a:rPr>
              <a:t>δ¹⁵</a:t>
            </a:r>
            <a:r>
              <a:rPr lang="es-MX" b="1" dirty="0">
                <a:solidFill>
                  <a:srgbClr val="FF0000"/>
                </a:solidFill>
              </a:rPr>
              <a:t>N ≈ 9-12‰</a:t>
            </a:r>
          </a:p>
        </p:txBody>
      </p:sp>
      <p:sp>
        <p:nvSpPr>
          <p:cNvPr id="11" name="CuadroTexto 10">
            <a:extLst>
              <a:ext uri="{FF2B5EF4-FFF2-40B4-BE49-F238E27FC236}">
                <a16:creationId xmlns:a16="http://schemas.microsoft.com/office/drawing/2014/main" xmlns="" id="{35ACA5AA-0FE6-C5BF-13DD-7046332D8CBD}"/>
              </a:ext>
            </a:extLst>
          </p:cNvPr>
          <p:cNvSpPr txBox="1"/>
          <p:nvPr/>
        </p:nvSpPr>
        <p:spPr>
          <a:xfrm>
            <a:off x="641784" y="4919358"/>
            <a:ext cx="1609060" cy="646331"/>
          </a:xfrm>
          <a:prstGeom prst="rect">
            <a:avLst/>
          </a:prstGeom>
          <a:noFill/>
        </p:spPr>
        <p:txBody>
          <a:bodyPr wrap="square">
            <a:spAutoFit/>
          </a:bodyPr>
          <a:lstStyle/>
          <a:p>
            <a:pPr algn="ctr"/>
            <a:r>
              <a:rPr lang="es-MX" b="1" dirty="0">
                <a:solidFill>
                  <a:srgbClr val="FF0000"/>
                </a:solidFill>
              </a:rPr>
              <a:t>Plantas </a:t>
            </a:r>
            <a:r>
              <a:rPr lang="el-GR" b="1" dirty="0">
                <a:solidFill>
                  <a:srgbClr val="FF0000"/>
                </a:solidFill>
              </a:rPr>
              <a:t>δ¹⁵</a:t>
            </a:r>
            <a:r>
              <a:rPr lang="es-MX" b="1" dirty="0">
                <a:solidFill>
                  <a:srgbClr val="FF0000"/>
                </a:solidFill>
              </a:rPr>
              <a:t>N ≈ 0-3‰</a:t>
            </a:r>
          </a:p>
        </p:txBody>
      </p:sp>
      <p:sp>
        <p:nvSpPr>
          <p:cNvPr id="13" name="CuadroTexto 12">
            <a:extLst>
              <a:ext uri="{FF2B5EF4-FFF2-40B4-BE49-F238E27FC236}">
                <a16:creationId xmlns:a16="http://schemas.microsoft.com/office/drawing/2014/main" xmlns="" id="{8DD66603-64D1-9FF7-C72F-95D5EAFFAE5E}"/>
              </a:ext>
            </a:extLst>
          </p:cNvPr>
          <p:cNvSpPr txBox="1"/>
          <p:nvPr/>
        </p:nvSpPr>
        <p:spPr>
          <a:xfrm>
            <a:off x="3653746" y="4893302"/>
            <a:ext cx="1546713" cy="923330"/>
          </a:xfrm>
          <a:prstGeom prst="rect">
            <a:avLst/>
          </a:prstGeom>
          <a:noFill/>
        </p:spPr>
        <p:txBody>
          <a:bodyPr wrap="square">
            <a:spAutoFit/>
          </a:bodyPr>
          <a:lstStyle/>
          <a:p>
            <a:pPr algn="ctr"/>
            <a:r>
              <a:rPr lang="es-MX" b="1" dirty="0">
                <a:solidFill>
                  <a:srgbClr val="FF0000"/>
                </a:solidFill>
              </a:rPr>
              <a:t>Consumidor primario </a:t>
            </a:r>
            <a:r>
              <a:rPr lang="el-GR" b="1" dirty="0">
                <a:solidFill>
                  <a:srgbClr val="FF0000"/>
                </a:solidFill>
              </a:rPr>
              <a:t>δ¹⁵</a:t>
            </a:r>
            <a:r>
              <a:rPr lang="es-MX" b="1" dirty="0">
                <a:solidFill>
                  <a:srgbClr val="FF0000"/>
                </a:solidFill>
              </a:rPr>
              <a:t>N ≈ 3-6‰</a:t>
            </a:r>
          </a:p>
        </p:txBody>
      </p:sp>
      <p:sp>
        <p:nvSpPr>
          <p:cNvPr id="15" name="CuadroTexto 14">
            <a:extLst>
              <a:ext uri="{FF2B5EF4-FFF2-40B4-BE49-F238E27FC236}">
                <a16:creationId xmlns:a16="http://schemas.microsoft.com/office/drawing/2014/main" xmlns="" id="{11C29BDC-C097-BECC-F9E6-CD966DD97B30}"/>
              </a:ext>
            </a:extLst>
          </p:cNvPr>
          <p:cNvSpPr txBox="1"/>
          <p:nvPr/>
        </p:nvSpPr>
        <p:spPr>
          <a:xfrm>
            <a:off x="6603361" y="4780860"/>
            <a:ext cx="1510496" cy="923330"/>
          </a:xfrm>
          <a:prstGeom prst="rect">
            <a:avLst/>
          </a:prstGeom>
          <a:noFill/>
        </p:spPr>
        <p:txBody>
          <a:bodyPr wrap="square">
            <a:spAutoFit/>
          </a:bodyPr>
          <a:lstStyle/>
          <a:p>
            <a:pPr algn="ctr"/>
            <a:r>
              <a:rPr lang="es-MX" b="1" dirty="0">
                <a:solidFill>
                  <a:srgbClr val="FF0000"/>
                </a:solidFill>
              </a:rPr>
              <a:t>Consumidor secundario </a:t>
            </a:r>
            <a:r>
              <a:rPr lang="el-GR" b="1" dirty="0">
                <a:solidFill>
                  <a:srgbClr val="FF0000"/>
                </a:solidFill>
              </a:rPr>
              <a:t>δ¹⁵</a:t>
            </a:r>
            <a:r>
              <a:rPr lang="es-MX" b="1" dirty="0">
                <a:solidFill>
                  <a:srgbClr val="FF0000"/>
                </a:solidFill>
              </a:rPr>
              <a:t>N ≈ 6-9‰</a:t>
            </a:r>
          </a:p>
        </p:txBody>
      </p:sp>
      <p:sp>
        <p:nvSpPr>
          <p:cNvPr id="17" name="Flecha: a la derecha 16">
            <a:extLst>
              <a:ext uri="{FF2B5EF4-FFF2-40B4-BE49-F238E27FC236}">
                <a16:creationId xmlns:a16="http://schemas.microsoft.com/office/drawing/2014/main" xmlns="" id="{9D0516C0-7C7C-C590-7E15-8DE83E1BF857}"/>
              </a:ext>
            </a:extLst>
          </p:cNvPr>
          <p:cNvSpPr/>
          <p:nvPr/>
        </p:nvSpPr>
        <p:spPr>
          <a:xfrm>
            <a:off x="2333049" y="4780860"/>
            <a:ext cx="1238491" cy="923330"/>
          </a:xfrm>
          <a:prstGeom prst="rightArrow">
            <a:avLst/>
          </a:prstGeom>
          <a:solidFill>
            <a:srgbClr val="0070C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+3‰</a:t>
            </a:r>
          </a:p>
        </p:txBody>
      </p:sp>
      <p:sp>
        <p:nvSpPr>
          <p:cNvPr id="18" name="Flecha: a la derecha 17">
            <a:extLst>
              <a:ext uri="{FF2B5EF4-FFF2-40B4-BE49-F238E27FC236}">
                <a16:creationId xmlns:a16="http://schemas.microsoft.com/office/drawing/2014/main" xmlns="" id="{7F8B8A65-E1BD-50E0-5A40-B3BEDFF6BCD4}"/>
              </a:ext>
            </a:extLst>
          </p:cNvPr>
          <p:cNvSpPr/>
          <p:nvPr/>
        </p:nvSpPr>
        <p:spPr>
          <a:xfrm>
            <a:off x="5324359" y="4745018"/>
            <a:ext cx="1238491" cy="923330"/>
          </a:xfrm>
          <a:prstGeom prst="rightArrow">
            <a:avLst/>
          </a:prstGeom>
          <a:solidFill>
            <a:srgbClr val="0070C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+3‰</a:t>
            </a:r>
          </a:p>
        </p:txBody>
      </p:sp>
      <p:sp>
        <p:nvSpPr>
          <p:cNvPr id="19" name="Flecha: a la derecha 18">
            <a:extLst>
              <a:ext uri="{FF2B5EF4-FFF2-40B4-BE49-F238E27FC236}">
                <a16:creationId xmlns:a16="http://schemas.microsoft.com/office/drawing/2014/main" xmlns="" id="{A3FF9BB4-51AA-A575-266A-FBEDDEB3C06D}"/>
              </a:ext>
            </a:extLst>
          </p:cNvPr>
          <p:cNvSpPr/>
          <p:nvPr/>
        </p:nvSpPr>
        <p:spPr>
          <a:xfrm>
            <a:off x="8233463" y="4754803"/>
            <a:ext cx="1238491" cy="923330"/>
          </a:xfrm>
          <a:prstGeom prst="rightArrow">
            <a:avLst/>
          </a:prstGeom>
          <a:solidFill>
            <a:srgbClr val="0070C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+3‰</a:t>
            </a:r>
          </a:p>
        </p:txBody>
      </p:sp>
      <p:sp>
        <p:nvSpPr>
          <p:cNvPr id="21" name="CuadroTexto 20">
            <a:extLst>
              <a:ext uri="{FF2B5EF4-FFF2-40B4-BE49-F238E27FC236}">
                <a16:creationId xmlns:a16="http://schemas.microsoft.com/office/drawing/2014/main" xmlns="" id="{0AAE5A9A-DF60-E969-E81D-06302090B380}"/>
              </a:ext>
            </a:extLst>
          </p:cNvPr>
          <p:cNvSpPr txBox="1"/>
          <p:nvPr/>
        </p:nvSpPr>
        <p:spPr>
          <a:xfrm>
            <a:off x="2085372" y="4106289"/>
            <a:ext cx="8021256" cy="400110"/>
          </a:xfrm>
          <a:prstGeom prst="rect">
            <a:avLst/>
          </a:prstGeom>
          <a:noFill/>
        </p:spPr>
        <p:txBody>
          <a:bodyPr wrap="square" rtlCol="0">
            <a:spAutoFit/>
          </a:bodyPr>
          <a:lstStyle/>
          <a:p>
            <a:pPr algn="ctr"/>
            <a:r>
              <a:rPr lang="es-MX" sz="2000" dirty="0"/>
              <a:t>La señal isotópica incrementa </a:t>
            </a:r>
            <a:r>
              <a:rPr lang="es-MX" sz="2000" b="1" dirty="0">
                <a:solidFill>
                  <a:srgbClr val="FF0000"/>
                </a:solidFill>
              </a:rPr>
              <a:t>3.4‰</a:t>
            </a:r>
            <a:r>
              <a:rPr lang="es-MX" sz="2000" dirty="0"/>
              <a:t> (</a:t>
            </a:r>
            <a:r>
              <a:rPr lang="es-MX" sz="2000" b="1" dirty="0">
                <a:solidFill>
                  <a:srgbClr val="FF0000"/>
                </a:solidFill>
              </a:rPr>
              <a:t>~2-4‰</a:t>
            </a:r>
            <a:r>
              <a:rPr lang="es-MX" sz="2000" dirty="0"/>
              <a:t> ) cada escalón trófico</a:t>
            </a:r>
          </a:p>
        </p:txBody>
      </p:sp>
    </p:spTree>
    <p:extLst>
      <p:ext uri="{BB962C8B-B14F-4D97-AF65-F5344CB8AC3E}">
        <p14:creationId xmlns:p14="http://schemas.microsoft.com/office/powerpoint/2010/main" val="133241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03542E9C-8F4E-E828-EF2C-733BB8D9F5E3}"/>
              </a:ext>
            </a:extLst>
          </p:cNvPr>
          <p:cNvSpPr txBox="1"/>
          <p:nvPr/>
        </p:nvSpPr>
        <p:spPr>
          <a:xfrm>
            <a:off x="4453267" y="0"/>
            <a:ext cx="3285516" cy="646331"/>
          </a:xfrm>
          <a:prstGeom prst="rect">
            <a:avLst/>
          </a:prstGeom>
          <a:noFill/>
        </p:spPr>
        <p:txBody>
          <a:bodyPr wrap="none" rtlCol="0">
            <a:spAutoFit/>
          </a:bodyPr>
          <a:lstStyle/>
          <a:p>
            <a:pPr algn="ctr"/>
            <a:r>
              <a:rPr lang="es-MX" sz="3600" dirty="0"/>
              <a:t>Valores tróficos</a:t>
            </a:r>
          </a:p>
        </p:txBody>
      </p:sp>
      <p:pic>
        <p:nvPicPr>
          <p:cNvPr id="8" name="Imagen 7">
            <a:extLst>
              <a:ext uri="{FF2B5EF4-FFF2-40B4-BE49-F238E27FC236}">
                <a16:creationId xmlns:a16="http://schemas.microsoft.com/office/drawing/2014/main" xmlns="" id="{7638D67D-B530-A825-3A67-A6B81B69BA50}"/>
              </a:ext>
            </a:extLst>
          </p:cNvPr>
          <p:cNvPicPr>
            <a:picLocks noChangeAspect="1"/>
          </p:cNvPicPr>
          <p:nvPr/>
        </p:nvPicPr>
        <p:blipFill>
          <a:blip r:embed="rId2"/>
          <a:stretch>
            <a:fillRect/>
          </a:stretch>
        </p:blipFill>
        <p:spPr>
          <a:xfrm>
            <a:off x="5616986" y="1868024"/>
            <a:ext cx="4529831" cy="3259561"/>
          </a:xfrm>
          <a:prstGeom prst="rect">
            <a:avLst/>
          </a:prstGeom>
        </p:spPr>
      </p:pic>
      <p:sp>
        <p:nvSpPr>
          <p:cNvPr id="10" name="CuadroTexto 9">
            <a:extLst>
              <a:ext uri="{FF2B5EF4-FFF2-40B4-BE49-F238E27FC236}">
                <a16:creationId xmlns:a16="http://schemas.microsoft.com/office/drawing/2014/main" xmlns="" id="{536F146E-FA7D-CCE1-A864-694557F921AE}"/>
              </a:ext>
            </a:extLst>
          </p:cNvPr>
          <p:cNvSpPr txBox="1"/>
          <p:nvPr/>
        </p:nvSpPr>
        <p:spPr>
          <a:xfrm>
            <a:off x="8325134" y="6447099"/>
            <a:ext cx="3866866" cy="338554"/>
          </a:xfrm>
          <a:prstGeom prst="rect">
            <a:avLst/>
          </a:prstGeom>
          <a:noFill/>
        </p:spPr>
        <p:txBody>
          <a:bodyPr wrap="square">
            <a:spAutoFit/>
          </a:bodyPr>
          <a:lstStyle/>
          <a:p>
            <a:pPr algn="ctr"/>
            <a:r>
              <a:rPr lang="sv-SE" sz="1600" dirty="0"/>
              <a:t>Vanderklift y Ponsard, 2003</a:t>
            </a:r>
            <a:endParaRPr lang="es-MX" sz="1600" dirty="0"/>
          </a:p>
        </p:txBody>
      </p:sp>
      <p:sp>
        <p:nvSpPr>
          <p:cNvPr id="11" name="CuadroTexto 10">
            <a:extLst>
              <a:ext uri="{FF2B5EF4-FFF2-40B4-BE49-F238E27FC236}">
                <a16:creationId xmlns:a16="http://schemas.microsoft.com/office/drawing/2014/main" xmlns="" id="{8A3AADA1-C613-B740-3BD4-FEDA07B5B01C}"/>
              </a:ext>
            </a:extLst>
          </p:cNvPr>
          <p:cNvSpPr txBox="1"/>
          <p:nvPr/>
        </p:nvSpPr>
        <p:spPr>
          <a:xfrm>
            <a:off x="381965" y="740780"/>
            <a:ext cx="10341293" cy="400110"/>
          </a:xfrm>
          <a:prstGeom prst="rect">
            <a:avLst/>
          </a:prstGeom>
          <a:noFill/>
        </p:spPr>
        <p:txBody>
          <a:bodyPr wrap="none" rtlCol="0">
            <a:spAutoFit/>
          </a:bodyPr>
          <a:lstStyle/>
          <a:p>
            <a:r>
              <a:rPr lang="es-MX" sz="2000" dirty="0"/>
              <a:t>Los valores de fraccionamiento se obtienen a través de </a:t>
            </a:r>
            <a:r>
              <a:rPr lang="es-MX" sz="2000" dirty="0" err="1"/>
              <a:t>metánalisis</a:t>
            </a:r>
            <a:endParaRPr lang="es-MX" sz="2000" dirty="0"/>
          </a:p>
        </p:txBody>
      </p:sp>
      <p:sp>
        <p:nvSpPr>
          <p:cNvPr id="12" name="CuadroTexto 11">
            <a:extLst>
              <a:ext uri="{FF2B5EF4-FFF2-40B4-BE49-F238E27FC236}">
                <a16:creationId xmlns:a16="http://schemas.microsoft.com/office/drawing/2014/main" xmlns="" id="{E766F063-68D7-3DD9-FCE9-8E7785F1ED73}"/>
              </a:ext>
            </a:extLst>
          </p:cNvPr>
          <p:cNvSpPr txBox="1"/>
          <p:nvPr/>
        </p:nvSpPr>
        <p:spPr>
          <a:xfrm>
            <a:off x="3446269" y="1310873"/>
            <a:ext cx="4041171" cy="369332"/>
          </a:xfrm>
          <a:prstGeom prst="rect">
            <a:avLst/>
          </a:prstGeom>
          <a:noFill/>
        </p:spPr>
        <p:txBody>
          <a:bodyPr wrap="none" rtlCol="0">
            <a:spAutoFit/>
          </a:bodyPr>
          <a:lstStyle/>
          <a:p>
            <a:r>
              <a:rPr lang="es-MX" b="1" dirty="0">
                <a:solidFill>
                  <a:srgbClr val="FF0000"/>
                </a:solidFill>
              </a:rPr>
              <a:t>Basado en134 estimaciones de </a:t>
            </a:r>
            <a:r>
              <a:rPr lang="es-MX" sz="1800" b="1" dirty="0">
                <a:solidFill>
                  <a:srgbClr val="FF0000"/>
                </a:solidFill>
              </a:rPr>
              <a:t>Δ </a:t>
            </a:r>
            <a:r>
              <a:rPr lang="el-GR" b="1" dirty="0">
                <a:solidFill>
                  <a:srgbClr val="FF0000"/>
                </a:solidFill>
              </a:rPr>
              <a:t>¹⁵</a:t>
            </a:r>
            <a:r>
              <a:rPr lang="es-MX" b="1" dirty="0">
                <a:solidFill>
                  <a:srgbClr val="FF0000"/>
                </a:solidFill>
              </a:rPr>
              <a:t>N </a:t>
            </a:r>
          </a:p>
        </p:txBody>
      </p:sp>
      <p:sp>
        <p:nvSpPr>
          <p:cNvPr id="14" name="CuadroTexto 13">
            <a:extLst>
              <a:ext uri="{FF2B5EF4-FFF2-40B4-BE49-F238E27FC236}">
                <a16:creationId xmlns:a16="http://schemas.microsoft.com/office/drawing/2014/main" xmlns="" id="{099683DD-547E-8F95-522F-6A315E0B37DD}"/>
              </a:ext>
            </a:extLst>
          </p:cNvPr>
          <p:cNvSpPr txBox="1"/>
          <p:nvPr/>
        </p:nvSpPr>
        <p:spPr>
          <a:xfrm>
            <a:off x="381964" y="5556415"/>
            <a:ext cx="3948632" cy="923330"/>
          </a:xfrm>
          <a:prstGeom prst="rect">
            <a:avLst/>
          </a:prstGeom>
          <a:noFill/>
        </p:spPr>
        <p:txBody>
          <a:bodyPr wrap="square">
            <a:spAutoFit/>
          </a:bodyPr>
          <a:lstStyle/>
          <a:p>
            <a:pPr algn="just"/>
            <a:r>
              <a:rPr lang="es-MX" dirty="0"/>
              <a:t>Los mulcos y crustáceos presentan valores mas bajos de </a:t>
            </a:r>
            <a:r>
              <a:rPr lang="es-MX" sz="1800" dirty="0"/>
              <a:t>Δ </a:t>
            </a:r>
            <a:r>
              <a:rPr lang="el-GR" dirty="0"/>
              <a:t>¹⁵</a:t>
            </a:r>
            <a:r>
              <a:rPr lang="es-MX" dirty="0"/>
              <a:t>N, mientras que para mamíferos son mayores</a:t>
            </a:r>
          </a:p>
        </p:txBody>
      </p:sp>
      <p:pic>
        <p:nvPicPr>
          <p:cNvPr id="16" name="Imagen 15">
            <a:extLst>
              <a:ext uri="{FF2B5EF4-FFF2-40B4-BE49-F238E27FC236}">
                <a16:creationId xmlns:a16="http://schemas.microsoft.com/office/drawing/2014/main" xmlns="" id="{A03D5C64-9DB8-58AD-59D6-27EE6525ABB1}"/>
              </a:ext>
            </a:extLst>
          </p:cNvPr>
          <p:cNvPicPr>
            <a:picLocks noChangeAspect="1"/>
          </p:cNvPicPr>
          <p:nvPr/>
        </p:nvPicPr>
        <p:blipFill>
          <a:blip r:embed="rId3"/>
          <a:stretch>
            <a:fillRect/>
          </a:stretch>
        </p:blipFill>
        <p:spPr>
          <a:xfrm>
            <a:off x="381964" y="1814286"/>
            <a:ext cx="4259483" cy="3591953"/>
          </a:xfrm>
          <a:prstGeom prst="rect">
            <a:avLst/>
          </a:prstGeom>
        </p:spPr>
      </p:pic>
      <p:sp>
        <p:nvSpPr>
          <p:cNvPr id="17" name="CuadroTexto 16">
            <a:extLst>
              <a:ext uri="{FF2B5EF4-FFF2-40B4-BE49-F238E27FC236}">
                <a16:creationId xmlns:a16="http://schemas.microsoft.com/office/drawing/2014/main" xmlns="" id="{C3458F22-7E70-FBC2-D2CD-30539B274940}"/>
              </a:ext>
            </a:extLst>
          </p:cNvPr>
          <p:cNvSpPr txBox="1"/>
          <p:nvPr/>
        </p:nvSpPr>
        <p:spPr>
          <a:xfrm>
            <a:off x="5616986" y="5501481"/>
            <a:ext cx="5101720" cy="923330"/>
          </a:xfrm>
          <a:prstGeom prst="rect">
            <a:avLst/>
          </a:prstGeom>
          <a:noFill/>
        </p:spPr>
        <p:txBody>
          <a:bodyPr wrap="square">
            <a:spAutoFit/>
          </a:bodyPr>
          <a:lstStyle/>
          <a:p>
            <a:pPr algn="just"/>
            <a:r>
              <a:rPr lang="es-MX" dirty="0"/>
              <a:t>Al compararlos por grupos funcionales los organismos detritívoros presentan valores más bajos de </a:t>
            </a:r>
            <a:r>
              <a:rPr lang="es-MX" sz="1800" dirty="0"/>
              <a:t>Δ </a:t>
            </a:r>
            <a:r>
              <a:rPr lang="el-GR" dirty="0"/>
              <a:t>¹⁵</a:t>
            </a:r>
            <a:r>
              <a:rPr lang="es-MX" dirty="0"/>
              <a:t>N</a:t>
            </a:r>
          </a:p>
        </p:txBody>
      </p:sp>
    </p:spTree>
    <p:extLst>
      <p:ext uri="{BB962C8B-B14F-4D97-AF65-F5344CB8AC3E}">
        <p14:creationId xmlns:p14="http://schemas.microsoft.com/office/powerpoint/2010/main" val="4104022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C34A961B-6FC2-26EE-D1B0-C52FCC78A57C}"/>
              </a:ext>
            </a:extLst>
          </p:cNvPr>
          <p:cNvSpPr txBox="1"/>
          <p:nvPr/>
        </p:nvSpPr>
        <p:spPr>
          <a:xfrm>
            <a:off x="381937" y="0"/>
            <a:ext cx="11428128" cy="523220"/>
          </a:xfrm>
          <a:prstGeom prst="rect">
            <a:avLst/>
          </a:prstGeom>
          <a:noFill/>
        </p:spPr>
        <p:txBody>
          <a:bodyPr wrap="none" rtlCol="0">
            <a:spAutoFit/>
          </a:bodyPr>
          <a:lstStyle/>
          <a:p>
            <a:pPr algn="ctr"/>
            <a:r>
              <a:rPr lang="es-MX" sz="2800" dirty="0"/>
              <a:t>Diagrama del enriquecimiento trófico del </a:t>
            </a:r>
            <a:r>
              <a:rPr lang="es-MX" sz="2800" b="1" dirty="0">
                <a:solidFill>
                  <a:srgbClr val="FF0000"/>
                </a:solidFill>
              </a:rPr>
              <a:t>δ¹³C</a:t>
            </a:r>
            <a:r>
              <a:rPr lang="es-MX" sz="2800" dirty="0"/>
              <a:t> y </a:t>
            </a:r>
            <a:r>
              <a:rPr lang="es-MX" sz="2800" b="1" dirty="0">
                <a:solidFill>
                  <a:srgbClr val="FF0000"/>
                </a:solidFill>
              </a:rPr>
              <a:t>δ</a:t>
            </a:r>
            <a:r>
              <a:rPr lang="es-MX" sz="2800" b="1" baseline="30000" dirty="0">
                <a:solidFill>
                  <a:srgbClr val="FF0000"/>
                </a:solidFill>
              </a:rPr>
              <a:t>15</a:t>
            </a:r>
            <a:r>
              <a:rPr lang="es-MX" sz="2800" b="1" dirty="0">
                <a:solidFill>
                  <a:srgbClr val="FF0000"/>
                </a:solidFill>
              </a:rPr>
              <a:t>N</a:t>
            </a:r>
            <a:r>
              <a:rPr lang="es-MX" sz="2800" b="1" dirty="0"/>
              <a:t> </a:t>
            </a:r>
            <a:endParaRPr lang="es-MX" sz="2800" dirty="0"/>
          </a:p>
        </p:txBody>
      </p:sp>
      <p:sp>
        <p:nvSpPr>
          <p:cNvPr id="17" name="CuadroTexto 16">
            <a:extLst>
              <a:ext uri="{FF2B5EF4-FFF2-40B4-BE49-F238E27FC236}">
                <a16:creationId xmlns:a16="http://schemas.microsoft.com/office/drawing/2014/main" xmlns="" id="{718CFD3F-1EE8-99CE-5B41-F710324132C8}"/>
              </a:ext>
            </a:extLst>
          </p:cNvPr>
          <p:cNvSpPr txBox="1"/>
          <p:nvPr/>
        </p:nvSpPr>
        <p:spPr>
          <a:xfrm>
            <a:off x="8433287" y="6519446"/>
            <a:ext cx="2610395" cy="338554"/>
          </a:xfrm>
          <a:prstGeom prst="rect">
            <a:avLst/>
          </a:prstGeom>
          <a:noFill/>
        </p:spPr>
        <p:txBody>
          <a:bodyPr wrap="none" rtlCol="0">
            <a:spAutoFit/>
          </a:bodyPr>
          <a:lstStyle/>
          <a:p>
            <a:r>
              <a:rPr lang="es-MX" sz="1600" dirty="0"/>
              <a:t>Martínez del Río et al., 2009</a:t>
            </a:r>
          </a:p>
        </p:txBody>
      </p:sp>
      <p:grpSp>
        <p:nvGrpSpPr>
          <p:cNvPr id="31" name="Grupo 30">
            <a:extLst>
              <a:ext uri="{FF2B5EF4-FFF2-40B4-BE49-F238E27FC236}">
                <a16:creationId xmlns:a16="http://schemas.microsoft.com/office/drawing/2014/main" xmlns="" id="{0245AF9E-0268-8018-BF07-BB72F7DA2EA8}"/>
              </a:ext>
            </a:extLst>
          </p:cNvPr>
          <p:cNvGrpSpPr/>
          <p:nvPr/>
        </p:nvGrpSpPr>
        <p:grpSpPr>
          <a:xfrm>
            <a:off x="849369" y="1184569"/>
            <a:ext cx="9174307" cy="5334877"/>
            <a:chOff x="849369" y="1184569"/>
            <a:chExt cx="9174307" cy="5334877"/>
          </a:xfrm>
        </p:grpSpPr>
        <p:cxnSp>
          <p:nvCxnSpPr>
            <p:cNvPr id="4" name="Conector recto de flecha 3">
              <a:extLst>
                <a:ext uri="{FF2B5EF4-FFF2-40B4-BE49-F238E27FC236}">
                  <a16:creationId xmlns:a16="http://schemas.microsoft.com/office/drawing/2014/main" xmlns="" id="{113AB0D7-EA4E-0FB7-6488-CBBDE0D35A5F}"/>
                </a:ext>
              </a:extLst>
            </p:cNvPr>
            <p:cNvCxnSpPr>
              <a:cxnSpLocks/>
            </p:cNvCxnSpPr>
            <p:nvPr/>
          </p:nvCxnSpPr>
          <p:spPr>
            <a:xfrm>
              <a:off x="1527858" y="5860741"/>
              <a:ext cx="8495818"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Conector recto de flecha 7">
              <a:extLst>
                <a:ext uri="{FF2B5EF4-FFF2-40B4-BE49-F238E27FC236}">
                  <a16:creationId xmlns:a16="http://schemas.microsoft.com/office/drawing/2014/main" xmlns="" id="{3C683860-53F3-D96D-D48C-53068D18FF37}"/>
                </a:ext>
              </a:extLst>
            </p:cNvPr>
            <p:cNvCxnSpPr>
              <a:cxnSpLocks/>
            </p:cNvCxnSpPr>
            <p:nvPr/>
          </p:nvCxnSpPr>
          <p:spPr>
            <a:xfrm flipV="1">
              <a:off x="1527858" y="1184569"/>
              <a:ext cx="0" cy="475912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1" name="Conector recto 10">
              <a:extLst>
                <a:ext uri="{FF2B5EF4-FFF2-40B4-BE49-F238E27FC236}">
                  <a16:creationId xmlns:a16="http://schemas.microsoft.com/office/drawing/2014/main" xmlns="" id="{A6100CEF-C2A9-6B5F-BB77-080E041EC538}"/>
                </a:ext>
              </a:extLst>
            </p:cNvPr>
            <p:cNvCxnSpPr/>
            <p:nvPr/>
          </p:nvCxnSpPr>
          <p:spPr>
            <a:xfrm>
              <a:off x="1157468" y="1740154"/>
              <a:ext cx="37039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2" name="Conector recto 11">
              <a:extLst>
                <a:ext uri="{FF2B5EF4-FFF2-40B4-BE49-F238E27FC236}">
                  <a16:creationId xmlns:a16="http://schemas.microsoft.com/office/drawing/2014/main" xmlns="" id="{66F2173F-FEE8-26B2-D194-55C4C998ECEA}"/>
                </a:ext>
              </a:extLst>
            </p:cNvPr>
            <p:cNvCxnSpPr/>
            <p:nvPr/>
          </p:nvCxnSpPr>
          <p:spPr>
            <a:xfrm>
              <a:off x="1157468" y="3456100"/>
              <a:ext cx="37039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3" name="Conector recto 12">
              <a:extLst>
                <a:ext uri="{FF2B5EF4-FFF2-40B4-BE49-F238E27FC236}">
                  <a16:creationId xmlns:a16="http://schemas.microsoft.com/office/drawing/2014/main" xmlns="" id="{FBD3A157-CFD3-1746-E0FF-BD904EC74292}"/>
                </a:ext>
              </a:extLst>
            </p:cNvPr>
            <p:cNvCxnSpPr/>
            <p:nvPr/>
          </p:nvCxnSpPr>
          <p:spPr>
            <a:xfrm>
              <a:off x="1157468" y="5333128"/>
              <a:ext cx="37039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xmlns="" id="{DF2EE53E-7362-1B12-6408-DAC480F391EB}"/>
                </a:ext>
              </a:extLst>
            </p:cNvPr>
            <p:cNvSpPr txBox="1"/>
            <p:nvPr/>
          </p:nvSpPr>
          <p:spPr>
            <a:xfrm>
              <a:off x="880516" y="5148462"/>
              <a:ext cx="320922" cy="400110"/>
            </a:xfrm>
            <a:prstGeom prst="rect">
              <a:avLst/>
            </a:prstGeom>
            <a:noFill/>
          </p:spPr>
          <p:txBody>
            <a:bodyPr wrap="none" rtlCol="0">
              <a:spAutoFit/>
            </a:bodyPr>
            <a:lstStyle/>
            <a:p>
              <a:r>
                <a:rPr lang="es-MX" sz="2000" b="1" dirty="0"/>
                <a:t>1</a:t>
              </a:r>
            </a:p>
          </p:txBody>
        </p:sp>
        <p:sp>
          <p:nvSpPr>
            <p:cNvPr id="15" name="CuadroTexto 14">
              <a:extLst>
                <a:ext uri="{FF2B5EF4-FFF2-40B4-BE49-F238E27FC236}">
                  <a16:creationId xmlns:a16="http://schemas.microsoft.com/office/drawing/2014/main" xmlns="" id="{FCC25717-7D64-4DD8-1358-314CCCD3147F}"/>
                </a:ext>
              </a:extLst>
            </p:cNvPr>
            <p:cNvSpPr txBox="1"/>
            <p:nvPr/>
          </p:nvSpPr>
          <p:spPr>
            <a:xfrm>
              <a:off x="896089" y="1579073"/>
              <a:ext cx="320922" cy="400110"/>
            </a:xfrm>
            <a:prstGeom prst="rect">
              <a:avLst/>
            </a:prstGeom>
            <a:noFill/>
          </p:spPr>
          <p:txBody>
            <a:bodyPr wrap="none" rtlCol="0">
              <a:spAutoFit/>
            </a:bodyPr>
            <a:lstStyle/>
            <a:p>
              <a:r>
                <a:rPr lang="es-MX" sz="2000" b="1" dirty="0"/>
                <a:t>7</a:t>
              </a:r>
            </a:p>
          </p:txBody>
        </p:sp>
        <p:sp>
          <p:nvSpPr>
            <p:cNvPr id="16" name="CuadroTexto 15">
              <a:extLst>
                <a:ext uri="{FF2B5EF4-FFF2-40B4-BE49-F238E27FC236}">
                  <a16:creationId xmlns:a16="http://schemas.microsoft.com/office/drawing/2014/main" xmlns="" id="{B3D2B5B6-6C19-E0BC-1F73-BE63D925329E}"/>
                </a:ext>
              </a:extLst>
            </p:cNvPr>
            <p:cNvSpPr txBox="1"/>
            <p:nvPr/>
          </p:nvSpPr>
          <p:spPr>
            <a:xfrm>
              <a:off x="849369" y="3271434"/>
              <a:ext cx="320922" cy="400110"/>
            </a:xfrm>
            <a:prstGeom prst="rect">
              <a:avLst/>
            </a:prstGeom>
            <a:noFill/>
          </p:spPr>
          <p:txBody>
            <a:bodyPr wrap="none" rtlCol="0">
              <a:spAutoFit/>
            </a:bodyPr>
            <a:lstStyle/>
            <a:p>
              <a:r>
                <a:rPr lang="es-MX" sz="2000" b="1" dirty="0"/>
                <a:t>4</a:t>
              </a:r>
            </a:p>
          </p:txBody>
        </p:sp>
        <p:sp>
          <p:nvSpPr>
            <p:cNvPr id="18" name="CuadroTexto 17">
              <a:extLst>
                <a:ext uri="{FF2B5EF4-FFF2-40B4-BE49-F238E27FC236}">
                  <a16:creationId xmlns:a16="http://schemas.microsoft.com/office/drawing/2014/main" xmlns="" id="{91001278-97D3-4965-8BBA-1F80B8D43720}"/>
                </a:ext>
              </a:extLst>
            </p:cNvPr>
            <p:cNvSpPr txBox="1"/>
            <p:nvPr/>
          </p:nvSpPr>
          <p:spPr>
            <a:xfrm>
              <a:off x="2152891" y="4957916"/>
              <a:ext cx="2449645" cy="369332"/>
            </a:xfrm>
            <a:prstGeom prst="rect">
              <a:avLst/>
            </a:prstGeom>
            <a:noFill/>
          </p:spPr>
          <p:txBody>
            <a:bodyPr wrap="none" rtlCol="0">
              <a:spAutoFit/>
            </a:bodyPr>
            <a:lstStyle/>
            <a:p>
              <a:r>
                <a:rPr lang="es-MX" dirty="0"/>
                <a:t>Productores primarios</a:t>
              </a:r>
            </a:p>
          </p:txBody>
        </p:sp>
        <p:sp>
          <p:nvSpPr>
            <p:cNvPr id="19" name="CuadroTexto 18">
              <a:extLst>
                <a:ext uri="{FF2B5EF4-FFF2-40B4-BE49-F238E27FC236}">
                  <a16:creationId xmlns:a16="http://schemas.microsoft.com/office/drawing/2014/main" xmlns="" id="{DA71304D-7295-CBB2-0537-44A2FE0E7296}"/>
                </a:ext>
              </a:extLst>
            </p:cNvPr>
            <p:cNvSpPr txBox="1"/>
            <p:nvPr/>
          </p:nvSpPr>
          <p:spPr>
            <a:xfrm>
              <a:off x="6426235" y="1711504"/>
              <a:ext cx="2641044" cy="369332"/>
            </a:xfrm>
            <a:prstGeom prst="rect">
              <a:avLst/>
            </a:prstGeom>
            <a:noFill/>
          </p:spPr>
          <p:txBody>
            <a:bodyPr wrap="none" rtlCol="0">
              <a:spAutoFit/>
            </a:bodyPr>
            <a:lstStyle/>
            <a:p>
              <a:r>
                <a:rPr lang="es-MX" dirty="0"/>
                <a:t>Consumidores terciarios</a:t>
              </a:r>
            </a:p>
          </p:txBody>
        </p:sp>
        <p:sp>
          <p:nvSpPr>
            <p:cNvPr id="20" name="CuadroTexto 19">
              <a:extLst>
                <a:ext uri="{FF2B5EF4-FFF2-40B4-BE49-F238E27FC236}">
                  <a16:creationId xmlns:a16="http://schemas.microsoft.com/office/drawing/2014/main" xmlns="" id="{40F43375-3AEB-7855-2A16-9B9CD25123AC}"/>
                </a:ext>
              </a:extLst>
            </p:cNvPr>
            <p:cNvSpPr txBox="1"/>
            <p:nvPr/>
          </p:nvSpPr>
          <p:spPr>
            <a:xfrm>
              <a:off x="4581298" y="2622398"/>
              <a:ext cx="2935484" cy="369332"/>
            </a:xfrm>
            <a:prstGeom prst="rect">
              <a:avLst/>
            </a:prstGeom>
            <a:noFill/>
          </p:spPr>
          <p:txBody>
            <a:bodyPr wrap="none" rtlCol="0">
              <a:spAutoFit/>
            </a:bodyPr>
            <a:lstStyle/>
            <a:p>
              <a:r>
                <a:rPr lang="es-MX" dirty="0"/>
                <a:t>Consumidores secundarios</a:t>
              </a:r>
            </a:p>
          </p:txBody>
        </p:sp>
        <p:sp>
          <p:nvSpPr>
            <p:cNvPr id="21" name="CuadroTexto 20">
              <a:extLst>
                <a:ext uri="{FF2B5EF4-FFF2-40B4-BE49-F238E27FC236}">
                  <a16:creationId xmlns:a16="http://schemas.microsoft.com/office/drawing/2014/main" xmlns="" id="{69906241-4864-EBC8-7E0D-BE2BA6DFD704}"/>
                </a:ext>
              </a:extLst>
            </p:cNvPr>
            <p:cNvSpPr txBox="1"/>
            <p:nvPr/>
          </p:nvSpPr>
          <p:spPr>
            <a:xfrm>
              <a:off x="3327526" y="3676874"/>
              <a:ext cx="2653355" cy="369332"/>
            </a:xfrm>
            <a:prstGeom prst="rect">
              <a:avLst/>
            </a:prstGeom>
            <a:noFill/>
          </p:spPr>
          <p:txBody>
            <a:bodyPr wrap="none" rtlCol="0">
              <a:spAutoFit/>
            </a:bodyPr>
            <a:lstStyle/>
            <a:p>
              <a:r>
                <a:rPr lang="es-MX" dirty="0"/>
                <a:t>Consumidores primarios</a:t>
              </a:r>
            </a:p>
          </p:txBody>
        </p:sp>
        <p:cxnSp>
          <p:nvCxnSpPr>
            <p:cNvPr id="22" name="Conector recto 21">
              <a:extLst>
                <a:ext uri="{FF2B5EF4-FFF2-40B4-BE49-F238E27FC236}">
                  <a16:creationId xmlns:a16="http://schemas.microsoft.com/office/drawing/2014/main" xmlns="" id="{4F5CA188-76F3-81DC-B188-FF175693F61D}"/>
                </a:ext>
              </a:extLst>
            </p:cNvPr>
            <p:cNvCxnSpPr>
              <a:cxnSpLocks/>
            </p:cNvCxnSpPr>
            <p:nvPr/>
          </p:nvCxnSpPr>
          <p:spPr>
            <a:xfrm>
              <a:off x="1907729" y="5860741"/>
              <a:ext cx="0" cy="241139"/>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5" name="CuadroTexto 24">
              <a:extLst>
                <a:ext uri="{FF2B5EF4-FFF2-40B4-BE49-F238E27FC236}">
                  <a16:creationId xmlns:a16="http://schemas.microsoft.com/office/drawing/2014/main" xmlns="" id="{D6B8664C-C45C-AF42-70C1-CD90B7777D2A}"/>
                </a:ext>
              </a:extLst>
            </p:cNvPr>
            <p:cNvSpPr txBox="1"/>
            <p:nvPr/>
          </p:nvSpPr>
          <p:spPr>
            <a:xfrm>
              <a:off x="1635859" y="6073955"/>
              <a:ext cx="543739" cy="400110"/>
            </a:xfrm>
            <a:prstGeom prst="rect">
              <a:avLst/>
            </a:prstGeom>
            <a:noFill/>
          </p:spPr>
          <p:txBody>
            <a:bodyPr wrap="none" rtlCol="0">
              <a:spAutoFit/>
            </a:bodyPr>
            <a:lstStyle/>
            <a:p>
              <a:r>
                <a:rPr lang="es-MX" sz="2000" b="1" dirty="0"/>
                <a:t>-27</a:t>
              </a:r>
            </a:p>
          </p:txBody>
        </p:sp>
        <p:cxnSp>
          <p:nvCxnSpPr>
            <p:cNvPr id="26" name="Conector recto 25">
              <a:extLst>
                <a:ext uri="{FF2B5EF4-FFF2-40B4-BE49-F238E27FC236}">
                  <a16:creationId xmlns:a16="http://schemas.microsoft.com/office/drawing/2014/main" xmlns="" id="{81CB5A97-67B9-8220-AFFA-51FB7FBF9072}"/>
                </a:ext>
              </a:extLst>
            </p:cNvPr>
            <p:cNvCxnSpPr>
              <a:cxnSpLocks/>
            </p:cNvCxnSpPr>
            <p:nvPr/>
          </p:nvCxnSpPr>
          <p:spPr>
            <a:xfrm>
              <a:off x="6049041" y="5879067"/>
              <a:ext cx="0" cy="241139"/>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CuadroTexto 26">
              <a:extLst>
                <a:ext uri="{FF2B5EF4-FFF2-40B4-BE49-F238E27FC236}">
                  <a16:creationId xmlns:a16="http://schemas.microsoft.com/office/drawing/2014/main" xmlns="" id="{7004DBFA-6AB3-3D54-73E3-DBD7A4AF73D8}"/>
                </a:ext>
              </a:extLst>
            </p:cNvPr>
            <p:cNvSpPr txBox="1"/>
            <p:nvPr/>
          </p:nvSpPr>
          <p:spPr>
            <a:xfrm>
              <a:off x="5777171" y="6073955"/>
              <a:ext cx="543739" cy="400110"/>
            </a:xfrm>
            <a:prstGeom prst="rect">
              <a:avLst/>
            </a:prstGeom>
            <a:noFill/>
          </p:spPr>
          <p:txBody>
            <a:bodyPr wrap="none" rtlCol="0">
              <a:spAutoFit/>
            </a:bodyPr>
            <a:lstStyle/>
            <a:p>
              <a:r>
                <a:rPr lang="es-MX" sz="2000" b="1" dirty="0"/>
                <a:t>-20</a:t>
              </a:r>
            </a:p>
          </p:txBody>
        </p:sp>
        <p:sp>
          <p:nvSpPr>
            <p:cNvPr id="28" name="CuadroTexto 27">
              <a:extLst>
                <a:ext uri="{FF2B5EF4-FFF2-40B4-BE49-F238E27FC236}">
                  <a16:creationId xmlns:a16="http://schemas.microsoft.com/office/drawing/2014/main" xmlns="" id="{E2B3D305-5863-DB73-29CC-A938F9307FF5}"/>
                </a:ext>
              </a:extLst>
            </p:cNvPr>
            <p:cNvSpPr txBox="1"/>
            <p:nvPr/>
          </p:nvSpPr>
          <p:spPr>
            <a:xfrm>
              <a:off x="9211546" y="6119336"/>
              <a:ext cx="526939" cy="400110"/>
            </a:xfrm>
            <a:prstGeom prst="rect">
              <a:avLst/>
            </a:prstGeom>
            <a:noFill/>
          </p:spPr>
          <p:txBody>
            <a:bodyPr wrap="none" rtlCol="0">
              <a:spAutoFit/>
            </a:bodyPr>
            <a:lstStyle/>
            <a:p>
              <a:r>
                <a:rPr lang="es-MX" sz="2000" b="1" dirty="0"/>
                <a:t>-12</a:t>
              </a:r>
            </a:p>
          </p:txBody>
        </p:sp>
        <p:cxnSp>
          <p:nvCxnSpPr>
            <p:cNvPr id="29" name="Conector recto 28">
              <a:extLst>
                <a:ext uri="{FF2B5EF4-FFF2-40B4-BE49-F238E27FC236}">
                  <a16:creationId xmlns:a16="http://schemas.microsoft.com/office/drawing/2014/main" xmlns="" id="{2E0A2FC4-D628-00F1-AC17-60B4EC8317F1}"/>
                </a:ext>
              </a:extLst>
            </p:cNvPr>
            <p:cNvCxnSpPr>
              <a:cxnSpLocks/>
            </p:cNvCxnSpPr>
            <p:nvPr/>
          </p:nvCxnSpPr>
          <p:spPr>
            <a:xfrm>
              <a:off x="9544596" y="5883890"/>
              <a:ext cx="0" cy="241139"/>
            </a:xfrm>
            <a:prstGeom prst="line">
              <a:avLst/>
            </a:prstGeom>
            <a:ln w="5715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8388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xmlns="" id="{C73BBEEF-B456-4A39-B44B-5A53E698A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Libros en un maletín">
            <a:extLst>
              <a:ext uri="{FF2B5EF4-FFF2-40B4-BE49-F238E27FC236}">
                <a16:creationId xmlns:a16="http://schemas.microsoft.com/office/drawing/2014/main" xmlns="" id="{988A30F8-3CDA-053A-E29D-E5A5A02F4920}"/>
              </a:ext>
            </a:extLst>
          </p:cNvPr>
          <p:cNvPicPr>
            <a:picLocks noChangeAspect="1"/>
          </p:cNvPicPr>
          <p:nvPr/>
        </p:nvPicPr>
        <p:blipFill>
          <a:blip r:embed="rId2"/>
          <a:srcRect l="18754" r="18357" b="-1"/>
          <a:stretch/>
        </p:blipFill>
        <p:spPr>
          <a:xfrm>
            <a:off x="1" y="10"/>
            <a:ext cx="6096000" cy="6857990"/>
          </a:xfrm>
          <a:prstGeom prst="rect">
            <a:avLst/>
          </a:prstGeom>
        </p:spPr>
      </p:pic>
      <p:sp useBgFill="1">
        <p:nvSpPr>
          <p:cNvPr id="10" name="Rectangle 9">
            <a:extLst>
              <a:ext uri="{FF2B5EF4-FFF2-40B4-BE49-F238E27FC236}">
                <a16:creationId xmlns:a16="http://schemas.microsoft.com/office/drawing/2014/main" xmlns="" id="{13A48C6C-3CC4-4EE5-A773-EC1EB7F59C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000" y="0"/>
            <a:ext cx="6096000"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xmlns="" id="{E956D4B0-2A13-E53D-8A48-8E29A4871159}"/>
              </a:ext>
            </a:extLst>
          </p:cNvPr>
          <p:cNvSpPr txBox="1"/>
          <p:nvPr/>
        </p:nvSpPr>
        <p:spPr>
          <a:xfrm>
            <a:off x="6807575" y="771099"/>
            <a:ext cx="4658109" cy="803058"/>
          </a:xfrm>
          <a:prstGeom prst="rect">
            <a:avLst/>
          </a:prstGeom>
        </p:spPr>
        <p:txBody>
          <a:bodyPr vert="horz" lIns="91440" tIns="45720" rIns="91440" bIns="45720" rtlCol="0" anchor="t">
            <a:normAutofit fontScale="70000" lnSpcReduction="20000"/>
          </a:bodyPr>
          <a:lstStyle/>
          <a:p>
            <a:pPr>
              <a:lnSpc>
                <a:spcPct val="90000"/>
              </a:lnSpc>
              <a:spcBef>
                <a:spcPct val="0"/>
              </a:spcBef>
              <a:spcAft>
                <a:spcPts val="600"/>
              </a:spcAft>
            </a:pPr>
            <a:r>
              <a:rPr lang="es-MX" sz="4800" noProof="0" dirty="0">
                <a:latin typeface="+mj-lt"/>
                <a:ea typeface="+mj-ea"/>
                <a:cs typeface="+mj-cs"/>
              </a:rPr>
              <a:t>Estudios de caso</a:t>
            </a:r>
          </a:p>
        </p:txBody>
      </p:sp>
      <p:sp useBgFill="1">
        <p:nvSpPr>
          <p:cNvPr id="12" name="Rectangle 11">
            <a:extLst>
              <a:ext uri="{FF2B5EF4-FFF2-40B4-BE49-F238E27FC236}">
                <a16:creationId xmlns:a16="http://schemas.microsoft.com/office/drawing/2014/main" xmlns="" id="{F489C2E0-4895-4B72-85EA-7EE9FAFFDC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000" y="5143500"/>
            <a:ext cx="6096000" cy="1714500"/>
          </a:xfrm>
          <a:prstGeom prst="rect">
            <a:avLst/>
          </a:prstGeom>
          <a:ln>
            <a:noFill/>
          </a:ln>
          <a:effectLst>
            <a:outerShdw blurRad="342900" dist="127000" dir="2400000" sx="90000" sy="90000" algn="t" rotWithShape="0">
              <a:srgbClr val="00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11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1F474001-34D2-082A-9799-2B884F9EB300}"/>
              </a:ext>
            </a:extLst>
          </p:cNvPr>
          <p:cNvSpPr txBox="1"/>
          <p:nvPr/>
        </p:nvSpPr>
        <p:spPr>
          <a:xfrm>
            <a:off x="266218" y="0"/>
            <a:ext cx="10709983" cy="523220"/>
          </a:xfrm>
          <a:prstGeom prst="rect">
            <a:avLst/>
          </a:prstGeom>
          <a:noFill/>
        </p:spPr>
        <p:txBody>
          <a:bodyPr wrap="none" rtlCol="0">
            <a:spAutoFit/>
          </a:bodyPr>
          <a:lstStyle/>
          <a:p>
            <a:r>
              <a:rPr lang="es-MX" sz="2800" dirty="0"/>
              <a:t>Los análisis de los isótopos estables en ecología</a:t>
            </a:r>
          </a:p>
        </p:txBody>
      </p:sp>
      <p:sp>
        <p:nvSpPr>
          <p:cNvPr id="4" name="CuadroTexto 3">
            <a:extLst>
              <a:ext uri="{FF2B5EF4-FFF2-40B4-BE49-F238E27FC236}">
                <a16:creationId xmlns:a16="http://schemas.microsoft.com/office/drawing/2014/main" xmlns="" id="{3AF58645-EA56-85F2-6667-FC829BB8A25E}"/>
              </a:ext>
            </a:extLst>
          </p:cNvPr>
          <p:cNvSpPr txBox="1"/>
          <p:nvPr/>
        </p:nvSpPr>
        <p:spPr>
          <a:xfrm>
            <a:off x="266218" y="646331"/>
            <a:ext cx="10764456" cy="1323439"/>
          </a:xfrm>
          <a:prstGeom prst="rect">
            <a:avLst/>
          </a:prstGeom>
          <a:noFill/>
        </p:spPr>
        <p:txBody>
          <a:bodyPr wrap="square">
            <a:spAutoFit/>
          </a:bodyPr>
          <a:lstStyle/>
          <a:p>
            <a:pPr algn="just"/>
            <a:r>
              <a:rPr lang="es-MX" sz="2000" dirty="0"/>
              <a:t>En ecología, estos isótopos se han convertido en herramientas fundamentales para entender procesos ecológicos y tróficos, ya que permiten </a:t>
            </a:r>
            <a:r>
              <a:rPr lang="es-MX" sz="2000" b="1" dirty="0">
                <a:solidFill>
                  <a:srgbClr val="FF0000"/>
                </a:solidFill>
              </a:rPr>
              <a:t>rastrear el flujo de energía y nutrientes</a:t>
            </a:r>
            <a:r>
              <a:rPr lang="es-MX" sz="2000" dirty="0"/>
              <a:t> a través de los ecosistemas.</a:t>
            </a:r>
          </a:p>
        </p:txBody>
      </p:sp>
      <p:pic>
        <p:nvPicPr>
          <p:cNvPr id="2050" name="Picture 2" descr="Mapas de isótopos estables para conocer la migración de las aves –  NaturGIS: Sistemas de Información Geográfica para la gestión de la  Naturaleza">
            <a:extLst>
              <a:ext uri="{FF2B5EF4-FFF2-40B4-BE49-F238E27FC236}">
                <a16:creationId xmlns:a16="http://schemas.microsoft.com/office/drawing/2014/main" xmlns="" id="{7AB60698-8D1D-EE8B-CBB1-6BB0C52CC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86" y="1846660"/>
            <a:ext cx="3283774" cy="27879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2" name="CuadroTexto 5">
            <a:extLst>
              <a:ext uri="{FF2B5EF4-FFF2-40B4-BE49-F238E27FC236}">
                <a16:creationId xmlns:a16="http://schemas.microsoft.com/office/drawing/2014/main" xmlns="" id="{EE9C7AD2-9D2A-6E41-9A65-AA493ED06DC9}"/>
              </a:ext>
            </a:extLst>
          </p:cNvPr>
          <p:cNvGraphicFramePr/>
          <p:nvPr>
            <p:extLst>
              <p:ext uri="{D42A27DB-BD31-4B8C-83A1-F6EECF244321}">
                <p14:modId xmlns:p14="http://schemas.microsoft.com/office/powerpoint/2010/main" val="3838010251"/>
              </p:ext>
            </p:extLst>
          </p:nvPr>
        </p:nvGraphicFramePr>
        <p:xfrm>
          <a:off x="266218" y="4401201"/>
          <a:ext cx="11181144" cy="2308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4" descr="Teoría y Caso de Estudio de Isótopos en el Agua | iAgua">
            <a:extLst>
              <a:ext uri="{FF2B5EF4-FFF2-40B4-BE49-F238E27FC236}">
                <a16:creationId xmlns:a16="http://schemas.microsoft.com/office/drawing/2014/main" xmlns="" id="{F016EF0D-07DE-C69F-2FBD-E0BF3BCE33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5701" y="1936708"/>
            <a:ext cx="5395852" cy="269792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xmlns="" id="{9E2F4758-141F-3178-55CB-3D6C7780549B}"/>
              </a:ext>
            </a:extLst>
          </p:cNvPr>
          <p:cNvSpPr txBox="1"/>
          <p:nvPr/>
        </p:nvSpPr>
        <p:spPr>
          <a:xfrm>
            <a:off x="7330966" y="6488668"/>
            <a:ext cx="4949774" cy="369332"/>
          </a:xfrm>
          <a:prstGeom prst="rect">
            <a:avLst/>
          </a:prstGeom>
          <a:noFill/>
        </p:spPr>
        <p:txBody>
          <a:bodyPr wrap="square">
            <a:spAutoFit/>
          </a:bodyPr>
          <a:lstStyle/>
          <a:p>
            <a:pPr algn="just"/>
            <a:r>
              <a:rPr lang="es-MX" dirty="0" err="1"/>
              <a:t>Karasov</a:t>
            </a:r>
            <a:r>
              <a:rPr lang="es-MX" dirty="0"/>
              <a:t> y Martínez del Rio, 2007</a:t>
            </a:r>
          </a:p>
        </p:txBody>
      </p:sp>
    </p:spTree>
    <p:extLst>
      <p:ext uri="{BB962C8B-B14F-4D97-AF65-F5344CB8AC3E}">
        <p14:creationId xmlns:p14="http://schemas.microsoft.com/office/powerpoint/2010/main" val="2653374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xmlns="" id="{957DF530-5103-C3F9-DAD7-77902AA37583}"/>
              </a:ext>
            </a:extLst>
          </p:cNvPr>
          <p:cNvSpPr txBox="1"/>
          <p:nvPr/>
        </p:nvSpPr>
        <p:spPr>
          <a:xfrm>
            <a:off x="3296868" y="0"/>
            <a:ext cx="5598328" cy="646331"/>
          </a:xfrm>
          <a:prstGeom prst="rect">
            <a:avLst/>
          </a:prstGeom>
          <a:noFill/>
        </p:spPr>
        <p:txBody>
          <a:bodyPr wrap="none" rtlCol="0">
            <a:spAutoFit/>
          </a:bodyPr>
          <a:lstStyle/>
          <a:p>
            <a:pPr algn="ctr"/>
            <a:r>
              <a:rPr lang="es-MX" sz="3600" dirty="0"/>
              <a:t>Reconstrucción de la dieta</a:t>
            </a:r>
          </a:p>
        </p:txBody>
      </p:sp>
      <p:pic>
        <p:nvPicPr>
          <p:cNvPr id="5" name="Imagen 4">
            <a:extLst>
              <a:ext uri="{FF2B5EF4-FFF2-40B4-BE49-F238E27FC236}">
                <a16:creationId xmlns:a16="http://schemas.microsoft.com/office/drawing/2014/main" xmlns="" id="{C4F96F73-4ADD-B42D-EB9D-0E9CECD82513}"/>
              </a:ext>
            </a:extLst>
          </p:cNvPr>
          <p:cNvPicPr>
            <a:picLocks noChangeAspect="1"/>
          </p:cNvPicPr>
          <p:nvPr/>
        </p:nvPicPr>
        <p:blipFill>
          <a:blip r:embed="rId2"/>
          <a:stretch>
            <a:fillRect/>
          </a:stretch>
        </p:blipFill>
        <p:spPr>
          <a:xfrm>
            <a:off x="347240" y="755094"/>
            <a:ext cx="4450906" cy="1312219"/>
          </a:xfrm>
          <a:prstGeom prst="rect">
            <a:avLst/>
          </a:prstGeom>
        </p:spPr>
      </p:pic>
      <p:pic>
        <p:nvPicPr>
          <p:cNvPr id="8" name="Imagen 7">
            <a:extLst>
              <a:ext uri="{FF2B5EF4-FFF2-40B4-BE49-F238E27FC236}">
                <a16:creationId xmlns:a16="http://schemas.microsoft.com/office/drawing/2014/main" xmlns="" id="{7212840E-FCA5-DA5F-BC86-EE0E2ACF4AF8}"/>
              </a:ext>
            </a:extLst>
          </p:cNvPr>
          <p:cNvPicPr>
            <a:picLocks noChangeAspect="1"/>
          </p:cNvPicPr>
          <p:nvPr/>
        </p:nvPicPr>
        <p:blipFill>
          <a:blip r:embed="rId3"/>
          <a:stretch>
            <a:fillRect/>
          </a:stretch>
        </p:blipFill>
        <p:spPr>
          <a:xfrm>
            <a:off x="8252750" y="1033542"/>
            <a:ext cx="2786992" cy="1873299"/>
          </a:xfrm>
          <a:prstGeom prst="rect">
            <a:avLst/>
          </a:prstGeom>
        </p:spPr>
      </p:pic>
      <p:sp>
        <p:nvSpPr>
          <p:cNvPr id="9" name="CuadroTexto 8">
            <a:extLst>
              <a:ext uri="{FF2B5EF4-FFF2-40B4-BE49-F238E27FC236}">
                <a16:creationId xmlns:a16="http://schemas.microsoft.com/office/drawing/2014/main" xmlns="" id="{3F6DA426-D696-88DC-0F1E-026F7CA0FE88}"/>
              </a:ext>
            </a:extLst>
          </p:cNvPr>
          <p:cNvSpPr txBox="1"/>
          <p:nvPr/>
        </p:nvSpPr>
        <p:spPr>
          <a:xfrm>
            <a:off x="6724892" y="570428"/>
            <a:ext cx="4013150" cy="369332"/>
          </a:xfrm>
          <a:prstGeom prst="rect">
            <a:avLst/>
          </a:prstGeom>
          <a:noFill/>
        </p:spPr>
        <p:txBody>
          <a:bodyPr wrap="none" rtlCol="0">
            <a:spAutoFit/>
          </a:bodyPr>
          <a:lstStyle/>
          <a:p>
            <a:r>
              <a:rPr lang="es-MX" dirty="0"/>
              <a:t>Mosaico diferido en la sabana africana</a:t>
            </a:r>
          </a:p>
        </p:txBody>
      </p:sp>
      <p:pic>
        <p:nvPicPr>
          <p:cNvPr id="1026" name="Picture 2" descr="316.000+ Sabana Africana Fotografías de stock, fotos e imágenes libres de  derechos - iStock | Selva, Leon, Kenia">
            <a:extLst>
              <a:ext uri="{FF2B5EF4-FFF2-40B4-BE49-F238E27FC236}">
                <a16:creationId xmlns:a16="http://schemas.microsoft.com/office/drawing/2014/main" xmlns="" id="{A310240D-1AC7-F8A4-6CD7-544CAFD9F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332" y="1058166"/>
            <a:ext cx="2851120" cy="1873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4.700+ Acacia Africana Fotografías de stock, fotos e imágenes libres de  derechos - iStock">
            <a:extLst>
              <a:ext uri="{FF2B5EF4-FFF2-40B4-BE49-F238E27FC236}">
                <a16:creationId xmlns:a16="http://schemas.microsoft.com/office/drawing/2014/main" xmlns="" id="{AE7725AE-EBFB-510E-8B5C-6DF8B9684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9549" y="3517199"/>
            <a:ext cx="1939201" cy="15390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sto estrella africana - Invesa - La Compañía Amiga">
            <a:extLst>
              <a:ext uri="{FF2B5EF4-FFF2-40B4-BE49-F238E27FC236}">
                <a16:creationId xmlns:a16="http://schemas.microsoft.com/office/drawing/2014/main" xmlns="" id="{0D9C3616-89EA-48C1-6AB8-64F47AEC4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6246" y="3517199"/>
            <a:ext cx="1449549" cy="108576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xmlns="" id="{D3FF1FAF-2200-BACB-3858-5F01A8B5EA9E}"/>
              </a:ext>
            </a:extLst>
          </p:cNvPr>
          <p:cNvPicPr>
            <a:picLocks noChangeAspect="1"/>
          </p:cNvPicPr>
          <p:nvPr/>
        </p:nvPicPr>
        <p:blipFill>
          <a:blip r:embed="rId7"/>
          <a:stretch>
            <a:fillRect/>
          </a:stretch>
        </p:blipFill>
        <p:spPr>
          <a:xfrm>
            <a:off x="347240" y="2931465"/>
            <a:ext cx="4465473" cy="3429000"/>
          </a:xfrm>
          <a:prstGeom prst="rect">
            <a:avLst/>
          </a:prstGeom>
        </p:spPr>
      </p:pic>
      <p:pic>
        <p:nvPicPr>
          <p:cNvPr id="14" name="Imagen 13">
            <a:extLst>
              <a:ext uri="{FF2B5EF4-FFF2-40B4-BE49-F238E27FC236}">
                <a16:creationId xmlns:a16="http://schemas.microsoft.com/office/drawing/2014/main" xmlns="" id="{92681FF9-A2F8-419D-5050-3714B6286536}"/>
              </a:ext>
            </a:extLst>
          </p:cNvPr>
          <p:cNvPicPr>
            <a:picLocks noChangeAspect="1"/>
          </p:cNvPicPr>
          <p:nvPr/>
        </p:nvPicPr>
        <p:blipFill>
          <a:blip r:embed="rId8"/>
          <a:stretch>
            <a:fillRect/>
          </a:stretch>
        </p:blipFill>
        <p:spPr>
          <a:xfrm>
            <a:off x="6124883" y="5375217"/>
            <a:ext cx="4611878" cy="1312219"/>
          </a:xfrm>
          <a:prstGeom prst="rect">
            <a:avLst/>
          </a:prstGeom>
        </p:spPr>
      </p:pic>
      <p:sp>
        <p:nvSpPr>
          <p:cNvPr id="15" name="CuadroTexto 14">
            <a:extLst>
              <a:ext uri="{FF2B5EF4-FFF2-40B4-BE49-F238E27FC236}">
                <a16:creationId xmlns:a16="http://schemas.microsoft.com/office/drawing/2014/main" xmlns="" id="{B801708D-87CB-925D-A388-2D5BD3A657AA}"/>
              </a:ext>
            </a:extLst>
          </p:cNvPr>
          <p:cNvSpPr txBox="1"/>
          <p:nvPr/>
        </p:nvSpPr>
        <p:spPr>
          <a:xfrm>
            <a:off x="5748567" y="4897122"/>
            <a:ext cx="1267398" cy="369332"/>
          </a:xfrm>
          <a:prstGeom prst="rect">
            <a:avLst/>
          </a:prstGeom>
          <a:noFill/>
        </p:spPr>
        <p:txBody>
          <a:bodyPr wrap="none" rtlCol="0">
            <a:spAutoFit/>
          </a:bodyPr>
          <a:lstStyle/>
          <a:p>
            <a:r>
              <a:rPr lang="es-MX" dirty="0"/>
              <a:t>Plantas C3</a:t>
            </a:r>
          </a:p>
        </p:txBody>
      </p:sp>
      <p:sp>
        <p:nvSpPr>
          <p:cNvPr id="16" name="CuadroTexto 15">
            <a:extLst>
              <a:ext uri="{FF2B5EF4-FFF2-40B4-BE49-F238E27FC236}">
                <a16:creationId xmlns:a16="http://schemas.microsoft.com/office/drawing/2014/main" xmlns="" id="{42F53321-2379-F0E3-E832-EB4F6F0FAA74}"/>
              </a:ext>
            </a:extLst>
          </p:cNvPr>
          <p:cNvSpPr txBox="1"/>
          <p:nvPr/>
        </p:nvSpPr>
        <p:spPr>
          <a:xfrm>
            <a:off x="9646246" y="4810461"/>
            <a:ext cx="1267398" cy="369332"/>
          </a:xfrm>
          <a:prstGeom prst="rect">
            <a:avLst/>
          </a:prstGeom>
          <a:noFill/>
        </p:spPr>
        <p:txBody>
          <a:bodyPr wrap="none" rtlCol="0">
            <a:spAutoFit/>
          </a:bodyPr>
          <a:lstStyle/>
          <a:p>
            <a:r>
              <a:rPr lang="es-MX" dirty="0"/>
              <a:t>Plantas C4</a:t>
            </a:r>
          </a:p>
        </p:txBody>
      </p:sp>
    </p:spTree>
    <p:extLst>
      <p:ext uri="{BB962C8B-B14F-4D97-AF65-F5344CB8AC3E}">
        <p14:creationId xmlns:p14="http://schemas.microsoft.com/office/powerpoint/2010/main" val="552178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116DED81-81C0-334A-9760-F24C8305D5D0}"/>
              </a:ext>
            </a:extLst>
          </p:cNvPr>
          <p:cNvPicPr>
            <a:picLocks noChangeAspect="1"/>
          </p:cNvPicPr>
          <p:nvPr/>
        </p:nvPicPr>
        <p:blipFill>
          <a:blip r:embed="rId2"/>
          <a:stretch>
            <a:fillRect/>
          </a:stretch>
        </p:blipFill>
        <p:spPr>
          <a:xfrm>
            <a:off x="347240" y="755095"/>
            <a:ext cx="3808071" cy="1122698"/>
          </a:xfrm>
          <a:prstGeom prst="rect">
            <a:avLst/>
          </a:prstGeom>
        </p:spPr>
      </p:pic>
      <p:sp>
        <p:nvSpPr>
          <p:cNvPr id="3" name="CuadroTexto 2">
            <a:extLst>
              <a:ext uri="{FF2B5EF4-FFF2-40B4-BE49-F238E27FC236}">
                <a16:creationId xmlns:a16="http://schemas.microsoft.com/office/drawing/2014/main" xmlns="" id="{2E5E9E9E-0E30-46F0-983A-EF3A35EC1BB4}"/>
              </a:ext>
            </a:extLst>
          </p:cNvPr>
          <p:cNvSpPr txBox="1"/>
          <p:nvPr/>
        </p:nvSpPr>
        <p:spPr>
          <a:xfrm>
            <a:off x="3296868" y="0"/>
            <a:ext cx="5598328" cy="646331"/>
          </a:xfrm>
          <a:prstGeom prst="rect">
            <a:avLst/>
          </a:prstGeom>
          <a:noFill/>
        </p:spPr>
        <p:txBody>
          <a:bodyPr wrap="none" rtlCol="0">
            <a:spAutoFit/>
          </a:bodyPr>
          <a:lstStyle/>
          <a:p>
            <a:pPr algn="ctr"/>
            <a:r>
              <a:rPr lang="es-MX" sz="3600" dirty="0"/>
              <a:t>Reconstrucción de la dieta</a:t>
            </a:r>
          </a:p>
        </p:txBody>
      </p:sp>
      <p:pic>
        <p:nvPicPr>
          <p:cNvPr id="5" name="Imagen 4">
            <a:extLst>
              <a:ext uri="{FF2B5EF4-FFF2-40B4-BE49-F238E27FC236}">
                <a16:creationId xmlns:a16="http://schemas.microsoft.com/office/drawing/2014/main" xmlns="" id="{EE6832D4-C0AA-A6B1-A222-A79030F8EA14}"/>
              </a:ext>
            </a:extLst>
          </p:cNvPr>
          <p:cNvPicPr>
            <a:picLocks noChangeAspect="1"/>
          </p:cNvPicPr>
          <p:nvPr/>
        </p:nvPicPr>
        <p:blipFill>
          <a:blip r:embed="rId3"/>
          <a:stretch>
            <a:fillRect/>
          </a:stretch>
        </p:blipFill>
        <p:spPr>
          <a:xfrm>
            <a:off x="4708978" y="992724"/>
            <a:ext cx="6205947" cy="4614501"/>
          </a:xfrm>
          <a:prstGeom prst="rect">
            <a:avLst/>
          </a:prstGeom>
        </p:spPr>
      </p:pic>
      <p:pic>
        <p:nvPicPr>
          <p:cNvPr id="2050" name="Picture 2" descr="Papio ursinus - Wikipedia, la enciclopedia libre">
            <a:extLst>
              <a:ext uri="{FF2B5EF4-FFF2-40B4-BE49-F238E27FC236}">
                <a16:creationId xmlns:a16="http://schemas.microsoft.com/office/drawing/2014/main" xmlns="" id="{EC822D07-90BB-D68C-2562-305214537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0122" y="2707951"/>
            <a:ext cx="375074" cy="45413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9553CE1A-7A7A-575D-5D7E-E31855D2B218}"/>
              </a:ext>
            </a:extLst>
          </p:cNvPr>
          <p:cNvSpPr txBox="1"/>
          <p:nvPr/>
        </p:nvSpPr>
        <p:spPr>
          <a:xfrm>
            <a:off x="472156" y="2551837"/>
            <a:ext cx="3558238" cy="1754326"/>
          </a:xfrm>
          <a:prstGeom prst="rect">
            <a:avLst/>
          </a:prstGeom>
          <a:noFill/>
        </p:spPr>
        <p:txBody>
          <a:bodyPr wrap="square">
            <a:spAutoFit/>
          </a:bodyPr>
          <a:lstStyle/>
          <a:p>
            <a:pPr algn="just"/>
            <a:r>
              <a:rPr lang="es-MX" dirty="0"/>
              <a:t>El hábitat de la sabana relativamente pobre en nutrientes afecta las elecciones dietéticas y la calidad nutricional de los animales, lo que lleva a adaptar las estrategias de alimentación.</a:t>
            </a:r>
          </a:p>
        </p:txBody>
      </p:sp>
    </p:spTree>
    <p:extLst>
      <p:ext uri="{BB962C8B-B14F-4D97-AF65-F5344CB8AC3E}">
        <p14:creationId xmlns:p14="http://schemas.microsoft.com/office/powerpoint/2010/main" val="1865604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26">
            <a:extLst>
              <a:ext uri="{FF2B5EF4-FFF2-40B4-BE49-F238E27FC236}">
                <a16:creationId xmlns:a16="http://schemas.microsoft.com/office/drawing/2014/main" xmlns="" id="{53B8D4C9-B8FD-6358-225E-7B94D86E8060}"/>
              </a:ext>
            </a:extLst>
          </p:cNvPr>
          <p:cNvPicPr>
            <a:picLocks noChangeAspect="1"/>
          </p:cNvPicPr>
          <p:nvPr/>
        </p:nvPicPr>
        <p:blipFill>
          <a:blip r:embed="rId2"/>
          <a:stretch>
            <a:fillRect/>
          </a:stretch>
        </p:blipFill>
        <p:spPr>
          <a:xfrm>
            <a:off x="109508" y="2392675"/>
            <a:ext cx="4191111" cy="2546962"/>
          </a:xfrm>
          <a:prstGeom prst="rect">
            <a:avLst/>
          </a:prstGeom>
        </p:spPr>
      </p:pic>
      <p:pic>
        <p:nvPicPr>
          <p:cNvPr id="3" name="Imagen 2">
            <a:extLst>
              <a:ext uri="{FF2B5EF4-FFF2-40B4-BE49-F238E27FC236}">
                <a16:creationId xmlns:a16="http://schemas.microsoft.com/office/drawing/2014/main" xmlns="" id="{CC0EBBCF-19C6-41FA-AF00-36B57A053615}"/>
              </a:ext>
            </a:extLst>
          </p:cNvPr>
          <p:cNvPicPr>
            <a:picLocks noChangeAspect="1"/>
          </p:cNvPicPr>
          <p:nvPr/>
        </p:nvPicPr>
        <p:blipFill>
          <a:blip r:embed="rId3"/>
          <a:stretch>
            <a:fillRect/>
          </a:stretch>
        </p:blipFill>
        <p:spPr>
          <a:xfrm>
            <a:off x="428263" y="472126"/>
            <a:ext cx="3507129" cy="1446238"/>
          </a:xfrm>
          <a:prstGeom prst="rect">
            <a:avLst/>
          </a:prstGeom>
        </p:spPr>
      </p:pic>
      <p:pic>
        <p:nvPicPr>
          <p:cNvPr id="5" name="Imagen 4">
            <a:extLst>
              <a:ext uri="{FF2B5EF4-FFF2-40B4-BE49-F238E27FC236}">
                <a16:creationId xmlns:a16="http://schemas.microsoft.com/office/drawing/2014/main" xmlns="" id="{33D146A6-83ED-D60B-C3EE-B831E8531EA4}"/>
              </a:ext>
            </a:extLst>
          </p:cNvPr>
          <p:cNvPicPr>
            <a:picLocks noChangeAspect="1"/>
          </p:cNvPicPr>
          <p:nvPr/>
        </p:nvPicPr>
        <p:blipFill>
          <a:blip r:embed="rId4"/>
          <a:stretch>
            <a:fillRect/>
          </a:stretch>
        </p:blipFill>
        <p:spPr>
          <a:xfrm>
            <a:off x="4180363" y="3053497"/>
            <a:ext cx="6334151" cy="3408837"/>
          </a:xfrm>
          <a:prstGeom prst="rect">
            <a:avLst/>
          </a:prstGeom>
        </p:spPr>
      </p:pic>
      <p:pic>
        <p:nvPicPr>
          <p:cNvPr id="7" name="Imagen 6">
            <a:extLst>
              <a:ext uri="{FF2B5EF4-FFF2-40B4-BE49-F238E27FC236}">
                <a16:creationId xmlns:a16="http://schemas.microsoft.com/office/drawing/2014/main" xmlns="" id="{9875B5F7-F407-164F-CE9B-8AC3B64C472D}"/>
              </a:ext>
            </a:extLst>
          </p:cNvPr>
          <p:cNvPicPr>
            <a:picLocks noChangeAspect="1"/>
          </p:cNvPicPr>
          <p:nvPr/>
        </p:nvPicPr>
        <p:blipFill>
          <a:blip r:embed="rId5"/>
          <a:stretch>
            <a:fillRect/>
          </a:stretch>
        </p:blipFill>
        <p:spPr>
          <a:xfrm>
            <a:off x="5168224" y="3689152"/>
            <a:ext cx="512763" cy="537055"/>
          </a:xfrm>
          <a:prstGeom prst="rect">
            <a:avLst/>
          </a:prstGeom>
        </p:spPr>
      </p:pic>
      <p:pic>
        <p:nvPicPr>
          <p:cNvPr id="9" name="Imagen 8">
            <a:extLst>
              <a:ext uri="{FF2B5EF4-FFF2-40B4-BE49-F238E27FC236}">
                <a16:creationId xmlns:a16="http://schemas.microsoft.com/office/drawing/2014/main" xmlns="" id="{588562AD-0855-AA3C-7EC6-0D8DB00843C6}"/>
              </a:ext>
            </a:extLst>
          </p:cNvPr>
          <p:cNvPicPr>
            <a:picLocks noChangeAspect="1"/>
          </p:cNvPicPr>
          <p:nvPr/>
        </p:nvPicPr>
        <p:blipFill>
          <a:blip r:embed="rId6"/>
          <a:stretch>
            <a:fillRect/>
          </a:stretch>
        </p:blipFill>
        <p:spPr>
          <a:xfrm>
            <a:off x="5857849" y="5152182"/>
            <a:ext cx="538326" cy="454164"/>
          </a:xfrm>
          <a:prstGeom prst="rect">
            <a:avLst/>
          </a:prstGeom>
        </p:spPr>
      </p:pic>
      <p:cxnSp>
        <p:nvCxnSpPr>
          <p:cNvPr id="11" name="Conector recto de flecha 10">
            <a:extLst>
              <a:ext uri="{FF2B5EF4-FFF2-40B4-BE49-F238E27FC236}">
                <a16:creationId xmlns:a16="http://schemas.microsoft.com/office/drawing/2014/main" xmlns="" id="{7740A54D-68D8-B0B6-3F79-D5DB05B2048A}"/>
              </a:ext>
            </a:extLst>
          </p:cNvPr>
          <p:cNvCxnSpPr>
            <a:cxnSpLocks/>
          </p:cNvCxnSpPr>
          <p:nvPr/>
        </p:nvCxnSpPr>
        <p:spPr>
          <a:xfrm flipH="1">
            <a:off x="6396175" y="3166900"/>
            <a:ext cx="3182005" cy="79077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ector recto de flecha 12">
            <a:extLst>
              <a:ext uri="{FF2B5EF4-FFF2-40B4-BE49-F238E27FC236}">
                <a16:creationId xmlns:a16="http://schemas.microsoft.com/office/drawing/2014/main" xmlns="" id="{492ADE3A-D2A5-D366-3188-A645AA3F1D91}"/>
              </a:ext>
            </a:extLst>
          </p:cNvPr>
          <p:cNvCxnSpPr>
            <a:cxnSpLocks/>
          </p:cNvCxnSpPr>
          <p:nvPr/>
        </p:nvCxnSpPr>
        <p:spPr>
          <a:xfrm flipH="1" flipV="1">
            <a:off x="7520848" y="3957678"/>
            <a:ext cx="2057332" cy="69078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CuadroTexto 16">
            <a:extLst>
              <a:ext uri="{FF2B5EF4-FFF2-40B4-BE49-F238E27FC236}">
                <a16:creationId xmlns:a16="http://schemas.microsoft.com/office/drawing/2014/main" xmlns="" id="{84CF5278-F752-1EAC-45E9-8020B976E2F5}"/>
              </a:ext>
            </a:extLst>
          </p:cNvPr>
          <p:cNvSpPr txBox="1"/>
          <p:nvPr/>
        </p:nvSpPr>
        <p:spPr>
          <a:xfrm>
            <a:off x="9578181" y="2510034"/>
            <a:ext cx="2372810" cy="1169551"/>
          </a:xfrm>
          <a:prstGeom prst="rect">
            <a:avLst/>
          </a:prstGeom>
          <a:noFill/>
        </p:spPr>
        <p:txBody>
          <a:bodyPr wrap="square">
            <a:spAutoFit/>
          </a:bodyPr>
          <a:lstStyle/>
          <a:p>
            <a:pPr algn="just"/>
            <a:r>
              <a:rPr lang="es-MX" sz="1400" dirty="0"/>
              <a:t>Las tangaras aumentaron el consumo de fruta alcanzando un pico en el primer pico de fructificación.</a:t>
            </a:r>
          </a:p>
        </p:txBody>
      </p:sp>
      <p:sp>
        <p:nvSpPr>
          <p:cNvPr id="19" name="CuadroTexto 18">
            <a:extLst>
              <a:ext uri="{FF2B5EF4-FFF2-40B4-BE49-F238E27FC236}">
                <a16:creationId xmlns:a16="http://schemas.microsoft.com/office/drawing/2014/main" xmlns="" id="{B8FDF286-F35F-641C-A399-2A9988F9B26B}"/>
              </a:ext>
            </a:extLst>
          </p:cNvPr>
          <p:cNvSpPr txBox="1"/>
          <p:nvPr/>
        </p:nvSpPr>
        <p:spPr>
          <a:xfrm>
            <a:off x="9529369" y="4288277"/>
            <a:ext cx="2662631" cy="1384995"/>
          </a:xfrm>
          <a:prstGeom prst="rect">
            <a:avLst/>
          </a:prstGeom>
          <a:noFill/>
        </p:spPr>
        <p:txBody>
          <a:bodyPr wrap="square">
            <a:spAutoFit/>
          </a:bodyPr>
          <a:lstStyle/>
          <a:p>
            <a:pPr algn="just"/>
            <a:r>
              <a:rPr lang="es-MX" sz="1400" dirty="0"/>
              <a:t>Los papamoscas aumentaron el consumo de fruta a medida que aumentaba la biomasa de la fruta, alcanzando un pico en el segundo pico de biomasa de la fruta.</a:t>
            </a:r>
          </a:p>
        </p:txBody>
      </p:sp>
      <p:sp>
        <p:nvSpPr>
          <p:cNvPr id="23" name="CuadroTexto 22">
            <a:extLst>
              <a:ext uri="{FF2B5EF4-FFF2-40B4-BE49-F238E27FC236}">
                <a16:creationId xmlns:a16="http://schemas.microsoft.com/office/drawing/2014/main" xmlns="" id="{B222AC2F-5A8F-3227-8479-2B8C0B05AFE2}"/>
              </a:ext>
            </a:extLst>
          </p:cNvPr>
          <p:cNvSpPr txBox="1"/>
          <p:nvPr/>
        </p:nvSpPr>
        <p:spPr>
          <a:xfrm>
            <a:off x="5717894" y="238246"/>
            <a:ext cx="5089967" cy="369332"/>
          </a:xfrm>
          <a:prstGeom prst="rect">
            <a:avLst/>
          </a:prstGeom>
          <a:noFill/>
        </p:spPr>
        <p:txBody>
          <a:bodyPr wrap="square">
            <a:spAutoFit/>
          </a:bodyPr>
          <a:lstStyle/>
          <a:p>
            <a:pPr algn="ctr"/>
            <a:r>
              <a:rPr lang="es-MX" i="1" dirty="0" err="1"/>
              <a:t>Habia</a:t>
            </a:r>
            <a:r>
              <a:rPr lang="es-MX" i="1" dirty="0"/>
              <a:t> </a:t>
            </a:r>
            <a:r>
              <a:rPr lang="es-MX" i="1" dirty="0" err="1"/>
              <a:t>rubica</a:t>
            </a:r>
            <a:r>
              <a:rPr lang="es-MX" i="1" dirty="0"/>
              <a:t> </a:t>
            </a:r>
            <a:r>
              <a:rPr lang="es-MX" dirty="0"/>
              <a:t>(Piranga Hormiguera Garganta Roja )</a:t>
            </a:r>
          </a:p>
        </p:txBody>
      </p:sp>
      <p:pic>
        <p:nvPicPr>
          <p:cNvPr id="24" name="Imagen 23">
            <a:extLst>
              <a:ext uri="{FF2B5EF4-FFF2-40B4-BE49-F238E27FC236}">
                <a16:creationId xmlns:a16="http://schemas.microsoft.com/office/drawing/2014/main" xmlns="" id="{568B088C-1754-832D-CF68-FBBE29E86E19}"/>
              </a:ext>
            </a:extLst>
          </p:cNvPr>
          <p:cNvPicPr>
            <a:picLocks noChangeAspect="1"/>
          </p:cNvPicPr>
          <p:nvPr/>
        </p:nvPicPr>
        <p:blipFill>
          <a:blip r:embed="rId5"/>
          <a:stretch>
            <a:fillRect/>
          </a:stretch>
        </p:blipFill>
        <p:spPr>
          <a:xfrm>
            <a:off x="5080232" y="183926"/>
            <a:ext cx="645190" cy="675756"/>
          </a:xfrm>
          <a:prstGeom prst="rect">
            <a:avLst/>
          </a:prstGeom>
        </p:spPr>
      </p:pic>
      <p:pic>
        <p:nvPicPr>
          <p:cNvPr id="25" name="Imagen 24">
            <a:extLst>
              <a:ext uri="{FF2B5EF4-FFF2-40B4-BE49-F238E27FC236}">
                <a16:creationId xmlns:a16="http://schemas.microsoft.com/office/drawing/2014/main" xmlns="" id="{5C37C20D-B457-89F4-F232-A66A5B4AA5E2}"/>
              </a:ext>
            </a:extLst>
          </p:cNvPr>
          <p:cNvPicPr>
            <a:picLocks noChangeAspect="1"/>
          </p:cNvPicPr>
          <p:nvPr/>
        </p:nvPicPr>
        <p:blipFill>
          <a:blip r:embed="rId6"/>
          <a:stretch>
            <a:fillRect/>
          </a:stretch>
        </p:blipFill>
        <p:spPr>
          <a:xfrm>
            <a:off x="5056867" y="1060351"/>
            <a:ext cx="800981" cy="675756"/>
          </a:xfrm>
          <a:prstGeom prst="rect">
            <a:avLst/>
          </a:prstGeom>
        </p:spPr>
      </p:pic>
      <p:sp>
        <p:nvSpPr>
          <p:cNvPr id="29" name="CuadroTexto 28">
            <a:extLst>
              <a:ext uri="{FF2B5EF4-FFF2-40B4-BE49-F238E27FC236}">
                <a16:creationId xmlns:a16="http://schemas.microsoft.com/office/drawing/2014/main" xmlns="" id="{48E50142-E2D4-0EF6-6548-8377332984CC}"/>
              </a:ext>
            </a:extLst>
          </p:cNvPr>
          <p:cNvSpPr txBox="1"/>
          <p:nvPr/>
        </p:nvSpPr>
        <p:spPr>
          <a:xfrm>
            <a:off x="5921638" y="1054956"/>
            <a:ext cx="6105644" cy="369332"/>
          </a:xfrm>
          <a:prstGeom prst="rect">
            <a:avLst/>
          </a:prstGeom>
          <a:noFill/>
        </p:spPr>
        <p:txBody>
          <a:bodyPr wrap="square">
            <a:spAutoFit/>
          </a:bodyPr>
          <a:lstStyle/>
          <a:p>
            <a:r>
              <a:rPr lang="es-MX" i="1" dirty="0" err="1"/>
              <a:t>Mionectes</a:t>
            </a:r>
            <a:r>
              <a:rPr lang="es-MX" i="1" dirty="0"/>
              <a:t> </a:t>
            </a:r>
            <a:r>
              <a:rPr lang="es-MX" i="1" dirty="0" err="1"/>
              <a:t>oleagineus</a:t>
            </a:r>
            <a:r>
              <a:rPr lang="es-MX" dirty="0"/>
              <a:t> (Mosquerito Ocre)</a:t>
            </a:r>
          </a:p>
        </p:txBody>
      </p:sp>
    </p:spTree>
    <p:extLst>
      <p:ext uri="{BB962C8B-B14F-4D97-AF65-F5344CB8AC3E}">
        <p14:creationId xmlns:p14="http://schemas.microsoft.com/office/powerpoint/2010/main" val="118304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C5C00F96-DC81-B4E3-855B-F3AE87B53B93}"/>
              </a:ext>
            </a:extLst>
          </p:cNvPr>
          <p:cNvSpPr txBox="1"/>
          <p:nvPr/>
        </p:nvSpPr>
        <p:spPr>
          <a:xfrm>
            <a:off x="4328116" y="0"/>
            <a:ext cx="3535840" cy="646331"/>
          </a:xfrm>
          <a:prstGeom prst="rect">
            <a:avLst/>
          </a:prstGeom>
          <a:noFill/>
        </p:spPr>
        <p:txBody>
          <a:bodyPr wrap="none" rtlCol="0">
            <a:spAutoFit/>
          </a:bodyPr>
          <a:lstStyle/>
          <a:p>
            <a:pPr algn="ctr"/>
            <a:r>
              <a:rPr lang="es-MX" sz="3600" dirty="0"/>
              <a:t>Tasa metabólica</a:t>
            </a:r>
          </a:p>
        </p:txBody>
      </p:sp>
      <p:pic>
        <p:nvPicPr>
          <p:cNvPr id="4" name="Imagen 3">
            <a:extLst>
              <a:ext uri="{FF2B5EF4-FFF2-40B4-BE49-F238E27FC236}">
                <a16:creationId xmlns:a16="http://schemas.microsoft.com/office/drawing/2014/main" xmlns="" id="{33BCDCD3-7C48-53B4-1CE9-93B16314E196}"/>
              </a:ext>
            </a:extLst>
          </p:cNvPr>
          <p:cNvPicPr>
            <a:picLocks noChangeAspect="1"/>
          </p:cNvPicPr>
          <p:nvPr/>
        </p:nvPicPr>
        <p:blipFill>
          <a:blip r:embed="rId2"/>
          <a:stretch>
            <a:fillRect/>
          </a:stretch>
        </p:blipFill>
        <p:spPr>
          <a:xfrm>
            <a:off x="335666" y="2337136"/>
            <a:ext cx="5525133" cy="3797837"/>
          </a:xfrm>
          <a:prstGeom prst="rect">
            <a:avLst/>
          </a:prstGeom>
        </p:spPr>
      </p:pic>
      <p:pic>
        <p:nvPicPr>
          <p:cNvPr id="6" name="Imagen 5">
            <a:extLst>
              <a:ext uri="{FF2B5EF4-FFF2-40B4-BE49-F238E27FC236}">
                <a16:creationId xmlns:a16="http://schemas.microsoft.com/office/drawing/2014/main" xmlns="" id="{B726FBC1-AEC0-6593-0041-B09240B7F44D}"/>
              </a:ext>
            </a:extLst>
          </p:cNvPr>
          <p:cNvPicPr>
            <a:picLocks noChangeAspect="1"/>
          </p:cNvPicPr>
          <p:nvPr/>
        </p:nvPicPr>
        <p:blipFill>
          <a:blip r:embed="rId3"/>
          <a:stretch>
            <a:fillRect/>
          </a:stretch>
        </p:blipFill>
        <p:spPr>
          <a:xfrm>
            <a:off x="335666" y="723027"/>
            <a:ext cx="4630994" cy="1089959"/>
          </a:xfrm>
          <a:prstGeom prst="rect">
            <a:avLst/>
          </a:prstGeom>
        </p:spPr>
      </p:pic>
      <p:sp>
        <p:nvSpPr>
          <p:cNvPr id="8" name="CuadroTexto 7">
            <a:extLst>
              <a:ext uri="{FF2B5EF4-FFF2-40B4-BE49-F238E27FC236}">
                <a16:creationId xmlns:a16="http://schemas.microsoft.com/office/drawing/2014/main" xmlns="" id="{11E88FD9-CFA5-0464-3F08-E8293D43A08B}"/>
              </a:ext>
            </a:extLst>
          </p:cNvPr>
          <p:cNvSpPr txBox="1"/>
          <p:nvPr/>
        </p:nvSpPr>
        <p:spPr>
          <a:xfrm>
            <a:off x="8393245" y="929451"/>
            <a:ext cx="3045105" cy="338554"/>
          </a:xfrm>
          <a:prstGeom prst="rect">
            <a:avLst/>
          </a:prstGeom>
          <a:noFill/>
        </p:spPr>
        <p:txBody>
          <a:bodyPr wrap="square">
            <a:spAutoFit/>
          </a:bodyPr>
          <a:lstStyle/>
          <a:p>
            <a:pPr algn="ctr"/>
            <a:r>
              <a:rPr lang="es-MX" sz="1600" i="1" dirty="0" err="1"/>
              <a:t>Zebra</a:t>
            </a:r>
            <a:r>
              <a:rPr lang="es-MX" sz="1600" i="1" dirty="0"/>
              <a:t> </a:t>
            </a:r>
            <a:r>
              <a:rPr lang="es-MX" sz="1600" i="1" dirty="0" err="1"/>
              <a:t>finch</a:t>
            </a:r>
            <a:r>
              <a:rPr lang="es-MX" sz="1600" dirty="0"/>
              <a:t> (</a:t>
            </a:r>
            <a:r>
              <a:rPr lang="es-MX" sz="1600" dirty="0" err="1"/>
              <a:t>Taeniopygia</a:t>
            </a:r>
            <a:r>
              <a:rPr lang="es-MX" sz="1600" dirty="0"/>
              <a:t> </a:t>
            </a:r>
            <a:r>
              <a:rPr lang="es-MX" sz="1600" dirty="0" err="1"/>
              <a:t>guttata</a:t>
            </a:r>
            <a:r>
              <a:rPr lang="es-MX" sz="1600" dirty="0"/>
              <a:t>)</a:t>
            </a:r>
          </a:p>
        </p:txBody>
      </p:sp>
      <p:pic>
        <p:nvPicPr>
          <p:cNvPr id="3074" name="Picture 2" descr="Zebra Finch - eBird">
            <a:extLst>
              <a:ext uri="{FF2B5EF4-FFF2-40B4-BE49-F238E27FC236}">
                <a16:creationId xmlns:a16="http://schemas.microsoft.com/office/drawing/2014/main" xmlns="" id="{F52157B2-5EE9-3555-ED22-371A5BBEE2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590" y="723026"/>
            <a:ext cx="1453278" cy="1089959"/>
          </a:xfrm>
          <a:prstGeom prst="rect">
            <a:avLst/>
          </a:prstGeom>
          <a:noFill/>
          <a:extLst>
            <a:ext uri="{909E8E84-426E-40DD-AFC4-6F175D3DCCD1}">
              <a14:hiddenFill xmlns:a14="http://schemas.microsoft.com/office/drawing/2010/main">
                <a:solidFill>
                  <a:srgbClr val="FFFFFF"/>
                </a:solidFill>
              </a14:hiddenFill>
            </a:ext>
          </a:extLst>
        </p:spPr>
      </p:pic>
      <p:sp>
        <p:nvSpPr>
          <p:cNvPr id="9" name="Elipse 8">
            <a:extLst>
              <a:ext uri="{FF2B5EF4-FFF2-40B4-BE49-F238E27FC236}">
                <a16:creationId xmlns:a16="http://schemas.microsoft.com/office/drawing/2014/main" xmlns="" id="{4D9EAC64-5333-A98D-490B-46F2336EFAAC}"/>
              </a:ext>
            </a:extLst>
          </p:cNvPr>
          <p:cNvSpPr/>
          <p:nvPr/>
        </p:nvSpPr>
        <p:spPr>
          <a:xfrm>
            <a:off x="1666754" y="4490976"/>
            <a:ext cx="209618" cy="55847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xmlns="" id="{F923B018-37C2-0143-F6DA-78EC89C5751B}"/>
              </a:ext>
            </a:extLst>
          </p:cNvPr>
          <p:cNvSpPr/>
          <p:nvPr/>
        </p:nvSpPr>
        <p:spPr>
          <a:xfrm>
            <a:off x="2177969" y="4400308"/>
            <a:ext cx="209618" cy="55847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a:extLst>
              <a:ext uri="{FF2B5EF4-FFF2-40B4-BE49-F238E27FC236}">
                <a16:creationId xmlns:a16="http://schemas.microsoft.com/office/drawing/2014/main" xmlns="" id="{CCEC5277-832D-3712-0306-2E30030E8AE9}"/>
              </a:ext>
            </a:extLst>
          </p:cNvPr>
          <p:cNvSpPr/>
          <p:nvPr/>
        </p:nvSpPr>
        <p:spPr>
          <a:xfrm>
            <a:off x="4152405" y="3826395"/>
            <a:ext cx="209618" cy="55847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Elipse 11">
            <a:extLst>
              <a:ext uri="{FF2B5EF4-FFF2-40B4-BE49-F238E27FC236}">
                <a16:creationId xmlns:a16="http://schemas.microsoft.com/office/drawing/2014/main" xmlns="" id="{D50A46D5-5235-50C9-9E67-0908888CA985}"/>
              </a:ext>
            </a:extLst>
          </p:cNvPr>
          <p:cNvSpPr/>
          <p:nvPr/>
        </p:nvSpPr>
        <p:spPr>
          <a:xfrm>
            <a:off x="5068735" y="3419835"/>
            <a:ext cx="359791" cy="76103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a:extLst>
              <a:ext uri="{FF2B5EF4-FFF2-40B4-BE49-F238E27FC236}">
                <a16:creationId xmlns:a16="http://schemas.microsoft.com/office/drawing/2014/main" xmlns="" id="{3DE5FEA5-BB32-6376-139F-DCDD83F582AA}"/>
              </a:ext>
            </a:extLst>
          </p:cNvPr>
          <p:cNvSpPr txBox="1"/>
          <p:nvPr/>
        </p:nvSpPr>
        <p:spPr>
          <a:xfrm>
            <a:off x="5860799" y="2359876"/>
            <a:ext cx="6094070" cy="1200329"/>
          </a:xfrm>
          <a:prstGeom prst="rect">
            <a:avLst/>
          </a:prstGeom>
          <a:noFill/>
        </p:spPr>
        <p:txBody>
          <a:bodyPr wrap="square">
            <a:spAutoFit/>
          </a:bodyPr>
          <a:lstStyle/>
          <a:p>
            <a:pPr algn="just"/>
            <a:r>
              <a:rPr lang="es-MX" dirty="0"/>
              <a:t>Los aumentos en el metabolismo asociados con la exposición al frío, pero no con el ejercicio, produjeron aumentos mensurables en la tasa de recambio de C de, en promedio de 2,4 ± 0,3 días.</a:t>
            </a:r>
          </a:p>
        </p:txBody>
      </p:sp>
      <p:sp>
        <p:nvSpPr>
          <p:cNvPr id="16" name="CuadroTexto 15">
            <a:extLst>
              <a:ext uri="{FF2B5EF4-FFF2-40B4-BE49-F238E27FC236}">
                <a16:creationId xmlns:a16="http://schemas.microsoft.com/office/drawing/2014/main" xmlns="" id="{34780EEB-FC5E-3682-2D4B-7F973E30A602}"/>
              </a:ext>
            </a:extLst>
          </p:cNvPr>
          <p:cNvSpPr txBox="1"/>
          <p:nvPr/>
        </p:nvSpPr>
        <p:spPr>
          <a:xfrm>
            <a:off x="5860799" y="3890811"/>
            <a:ext cx="6094070" cy="1200329"/>
          </a:xfrm>
          <a:prstGeom prst="rect">
            <a:avLst/>
          </a:prstGeom>
          <a:noFill/>
        </p:spPr>
        <p:txBody>
          <a:bodyPr wrap="square">
            <a:spAutoFit/>
          </a:bodyPr>
          <a:lstStyle/>
          <a:p>
            <a:pPr algn="just"/>
            <a:r>
              <a:rPr lang="es-MX" dirty="0"/>
              <a:t>La tasa de recambio de C aumentó en los órganos que respondieron al aumento de la ingesta de alimentos (páncreas e intestinos) y a la termogénesis por escalofríos (corazón y músculo de vuelo).</a:t>
            </a:r>
          </a:p>
        </p:txBody>
      </p:sp>
    </p:spTree>
    <p:extLst>
      <p:ext uri="{BB962C8B-B14F-4D97-AF65-F5344CB8AC3E}">
        <p14:creationId xmlns:p14="http://schemas.microsoft.com/office/powerpoint/2010/main" val="1164647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AC870DA-768C-EA8A-CDB9-F4EF3602CFC8}"/>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xmlns="" id="{4FC91BCF-C93E-6F9E-8FB3-620B49EE577D}"/>
              </a:ext>
            </a:extLst>
          </p:cNvPr>
          <p:cNvPicPr>
            <a:picLocks noChangeAspect="1"/>
          </p:cNvPicPr>
          <p:nvPr/>
        </p:nvPicPr>
        <p:blipFill>
          <a:blip r:embed="rId2"/>
          <a:stretch>
            <a:fillRect/>
          </a:stretch>
        </p:blipFill>
        <p:spPr>
          <a:xfrm>
            <a:off x="255796" y="540338"/>
            <a:ext cx="3539997" cy="1409733"/>
          </a:xfrm>
          <a:prstGeom prst="rect">
            <a:avLst/>
          </a:prstGeom>
        </p:spPr>
      </p:pic>
      <p:pic>
        <p:nvPicPr>
          <p:cNvPr id="1026" name="Picture 2">
            <a:extLst>
              <a:ext uri="{FF2B5EF4-FFF2-40B4-BE49-F238E27FC236}">
                <a16:creationId xmlns:a16="http://schemas.microsoft.com/office/drawing/2014/main" xmlns="" id="{AE616E29-3784-ED17-0FA2-11E04EE96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331" y="794423"/>
            <a:ext cx="2505824" cy="187694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xmlns="" id="{9206D988-F6DF-7FC7-ED74-065481055D0A}"/>
              </a:ext>
            </a:extLst>
          </p:cNvPr>
          <p:cNvSpPr txBox="1"/>
          <p:nvPr/>
        </p:nvSpPr>
        <p:spPr>
          <a:xfrm>
            <a:off x="4726331" y="2678230"/>
            <a:ext cx="6454815" cy="1323439"/>
          </a:xfrm>
          <a:prstGeom prst="rect">
            <a:avLst/>
          </a:prstGeom>
          <a:noFill/>
        </p:spPr>
        <p:txBody>
          <a:bodyPr wrap="square">
            <a:spAutoFit/>
          </a:bodyPr>
          <a:lstStyle/>
          <a:p>
            <a:pPr algn="just"/>
            <a:r>
              <a:rPr lang="es-MX" sz="2000" dirty="0"/>
              <a:t>El análisis de isótopos de </a:t>
            </a:r>
            <a:r>
              <a:rPr lang="es-MX" sz="2000" b="1" dirty="0">
                <a:solidFill>
                  <a:srgbClr val="FF0000"/>
                </a:solidFill>
              </a:rPr>
              <a:t>plumas muestra una disminución</a:t>
            </a:r>
            <a:r>
              <a:rPr lang="es-MX" sz="2000" dirty="0"/>
              <a:t> en los </a:t>
            </a:r>
            <a:r>
              <a:rPr lang="es-MX" sz="2000" b="1" dirty="0">
                <a:solidFill>
                  <a:srgbClr val="FF0000"/>
                </a:solidFill>
              </a:rPr>
              <a:t>valores δ (13) C y δ (15) N</a:t>
            </a:r>
            <a:r>
              <a:rPr lang="es-MX" sz="2000" dirty="0"/>
              <a:t>, lo que indica un alejamiento de las dietas marinas a lo largo del tiempo</a:t>
            </a:r>
          </a:p>
        </p:txBody>
      </p:sp>
      <p:pic>
        <p:nvPicPr>
          <p:cNvPr id="10" name="Imagen 9">
            <a:extLst>
              <a:ext uri="{FF2B5EF4-FFF2-40B4-BE49-F238E27FC236}">
                <a16:creationId xmlns:a16="http://schemas.microsoft.com/office/drawing/2014/main" xmlns="" id="{D0086039-7727-FBAC-4001-EE875AA4C77C}"/>
              </a:ext>
            </a:extLst>
          </p:cNvPr>
          <p:cNvPicPr>
            <a:picLocks noChangeAspect="1"/>
          </p:cNvPicPr>
          <p:nvPr/>
        </p:nvPicPr>
        <p:blipFill>
          <a:blip r:embed="rId4"/>
          <a:stretch>
            <a:fillRect/>
          </a:stretch>
        </p:blipFill>
        <p:spPr>
          <a:xfrm>
            <a:off x="325947" y="2056064"/>
            <a:ext cx="3968341" cy="2799671"/>
          </a:xfrm>
          <a:prstGeom prst="rect">
            <a:avLst/>
          </a:prstGeom>
        </p:spPr>
      </p:pic>
      <p:pic>
        <p:nvPicPr>
          <p:cNvPr id="12" name="Imagen 11">
            <a:extLst>
              <a:ext uri="{FF2B5EF4-FFF2-40B4-BE49-F238E27FC236}">
                <a16:creationId xmlns:a16="http://schemas.microsoft.com/office/drawing/2014/main" xmlns="" id="{8857A150-26A7-18AF-A507-E9D0A7F05041}"/>
              </a:ext>
            </a:extLst>
          </p:cNvPr>
          <p:cNvPicPr>
            <a:picLocks noChangeAspect="1"/>
          </p:cNvPicPr>
          <p:nvPr/>
        </p:nvPicPr>
        <p:blipFill>
          <a:blip r:embed="rId5"/>
          <a:stretch>
            <a:fillRect/>
          </a:stretch>
        </p:blipFill>
        <p:spPr>
          <a:xfrm>
            <a:off x="255796" y="4961728"/>
            <a:ext cx="4793108" cy="1749366"/>
          </a:xfrm>
          <a:prstGeom prst="rect">
            <a:avLst/>
          </a:prstGeom>
        </p:spPr>
      </p:pic>
      <p:sp>
        <p:nvSpPr>
          <p:cNvPr id="14" name="CuadroTexto 13">
            <a:extLst>
              <a:ext uri="{FF2B5EF4-FFF2-40B4-BE49-F238E27FC236}">
                <a16:creationId xmlns:a16="http://schemas.microsoft.com/office/drawing/2014/main" xmlns="" id="{09137F40-FB72-97AF-0A42-979939D3982E}"/>
              </a:ext>
            </a:extLst>
          </p:cNvPr>
          <p:cNvSpPr txBox="1"/>
          <p:nvPr/>
        </p:nvSpPr>
        <p:spPr>
          <a:xfrm>
            <a:off x="5246227" y="4961728"/>
            <a:ext cx="6094070" cy="1200329"/>
          </a:xfrm>
          <a:prstGeom prst="rect">
            <a:avLst/>
          </a:prstGeom>
          <a:noFill/>
        </p:spPr>
        <p:txBody>
          <a:bodyPr wrap="square">
            <a:spAutoFit/>
          </a:bodyPr>
          <a:lstStyle/>
          <a:p>
            <a:r>
              <a:rPr lang="es-MX" dirty="0"/>
              <a:t>La falta de tendencias similares en su fuente de alimento (peces) sugiere que estos cambios no se deben a cambios ambientales de línea de base sino más bien a un cambio dietético real en estas aves</a:t>
            </a:r>
          </a:p>
        </p:txBody>
      </p:sp>
      <p:sp>
        <p:nvSpPr>
          <p:cNvPr id="16" name="CuadroTexto 15">
            <a:extLst>
              <a:ext uri="{FF2B5EF4-FFF2-40B4-BE49-F238E27FC236}">
                <a16:creationId xmlns:a16="http://schemas.microsoft.com/office/drawing/2014/main" xmlns="" id="{A9AF40E6-A256-00F2-9A5D-E13F7218F054}"/>
              </a:ext>
            </a:extLst>
          </p:cNvPr>
          <p:cNvSpPr txBox="1"/>
          <p:nvPr/>
        </p:nvSpPr>
        <p:spPr>
          <a:xfrm>
            <a:off x="7375967" y="1185044"/>
            <a:ext cx="2740305" cy="646331"/>
          </a:xfrm>
          <a:prstGeom prst="rect">
            <a:avLst/>
          </a:prstGeom>
          <a:noFill/>
        </p:spPr>
        <p:txBody>
          <a:bodyPr wrap="square">
            <a:spAutoFit/>
          </a:bodyPr>
          <a:lstStyle/>
          <a:p>
            <a:r>
              <a:rPr lang="es-MX" i="1" dirty="0" err="1"/>
              <a:t>Larus</a:t>
            </a:r>
            <a:r>
              <a:rPr lang="es-MX" i="1" dirty="0"/>
              <a:t> </a:t>
            </a:r>
            <a:r>
              <a:rPr lang="es-MX" i="1" dirty="0" err="1"/>
              <a:t>glaucescens</a:t>
            </a:r>
            <a:r>
              <a:rPr lang="es-MX" dirty="0"/>
              <a:t> (Gaviota de alas blancas)</a:t>
            </a:r>
          </a:p>
        </p:txBody>
      </p:sp>
      <p:sp>
        <p:nvSpPr>
          <p:cNvPr id="3" name="CuadroTexto 2">
            <a:extLst>
              <a:ext uri="{FF2B5EF4-FFF2-40B4-BE49-F238E27FC236}">
                <a16:creationId xmlns:a16="http://schemas.microsoft.com/office/drawing/2014/main" xmlns="" id="{3047547A-432A-5157-74EE-47E69A8EF556}"/>
              </a:ext>
            </a:extLst>
          </p:cNvPr>
          <p:cNvSpPr txBox="1"/>
          <p:nvPr/>
        </p:nvSpPr>
        <p:spPr>
          <a:xfrm>
            <a:off x="3142889" y="0"/>
            <a:ext cx="5906297" cy="646331"/>
          </a:xfrm>
          <a:prstGeom prst="rect">
            <a:avLst/>
          </a:prstGeom>
          <a:noFill/>
        </p:spPr>
        <p:txBody>
          <a:bodyPr wrap="none" rtlCol="0">
            <a:spAutoFit/>
          </a:bodyPr>
          <a:lstStyle/>
          <a:p>
            <a:pPr algn="ctr"/>
            <a:r>
              <a:rPr lang="es-MX" sz="3600" dirty="0"/>
              <a:t>Reconstrucción en el tiempo</a:t>
            </a:r>
          </a:p>
        </p:txBody>
      </p:sp>
    </p:spTree>
    <p:extLst>
      <p:ext uri="{BB962C8B-B14F-4D97-AF65-F5344CB8AC3E}">
        <p14:creationId xmlns:p14="http://schemas.microsoft.com/office/powerpoint/2010/main" val="631247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F60CC286-F0CE-940F-E722-F61923310DAF}"/>
              </a:ext>
            </a:extLst>
          </p:cNvPr>
          <p:cNvSpPr txBox="1"/>
          <p:nvPr/>
        </p:nvSpPr>
        <p:spPr>
          <a:xfrm>
            <a:off x="4331864" y="0"/>
            <a:ext cx="3528275" cy="646331"/>
          </a:xfrm>
          <a:prstGeom prst="rect">
            <a:avLst/>
          </a:prstGeom>
          <a:noFill/>
        </p:spPr>
        <p:txBody>
          <a:bodyPr wrap="none" rtlCol="0">
            <a:spAutoFit/>
          </a:bodyPr>
          <a:lstStyle/>
          <a:p>
            <a:pPr algn="ctr"/>
            <a:r>
              <a:rPr lang="es-MX" sz="3600" dirty="0"/>
              <a:t>Literatura citada</a:t>
            </a:r>
          </a:p>
        </p:txBody>
      </p:sp>
      <p:sp>
        <p:nvSpPr>
          <p:cNvPr id="4" name="CuadroTexto 3">
            <a:extLst>
              <a:ext uri="{FF2B5EF4-FFF2-40B4-BE49-F238E27FC236}">
                <a16:creationId xmlns:a16="http://schemas.microsoft.com/office/drawing/2014/main" xmlns="" id="{9F46F12C-68A9-8044-C4DC-149BE64D8DC3}"/>
              </a:ext>
            </a:extLst>
          </p:cNvPr>
          <p:cNvSpPr txBox="1"/>
          <p:nvPr/>
        </p:nvSpPr>
        <p:spPr>
          <a:xfrm>
            <a:off x="0" y="612844"/>
            <a:ext cx="12099403" cy="5693866"/>
          </a:xfrm>
          <a:prstGeom prst="rect">
            <a:avLst/>
          </a:prstGeom>
          <a:noFill/>
        </p:spPr>
        <p:txBody>
          <a:bodyPr wrap="square">
            <a:spAutoFit/>
          </a:bodyPr>
          <a:lstStyle/>
          <a:p>
            <a:r>
              <a:rPr lang="es-MX" sz="1600" dirty="0"/>
              <a:t>Bergamino, L., Tudurí, A., Bueno, C., </a:t>
            </a:r>
            <a:r>
              <a:rPr lang="es-MX" sz="1600" dirty="0" err="1"/>
              <a:t>Brugnoli</a:t>
            </a:r>
            <a:r>
              <a:rPr lang="es-MX" sz="1600" dirty="0"/>
              <a:t>, E., Valenzuela, L. O., Martínez, A., Garcia-Rodríguez, F.  &amp; </a:t>
            </a:r>
            <a:r>
              <a:rPr lang="es-MX" sz="1600" dirty="0" err="1"/>
              <a:t>Scarabino</a:t>
            </a:r>
            <a:r>
              <a:rPr lang="es-MX" sz="1600" dirty="0"/>
              <a:t>, F. (2017). Aplicación de isótopos estables como indicadores de flujos de energía en ambientes costeros de Uruguay. Revista del laboratorio tecnológico del </a:t>
            </a:r>
            <a:r>
              <a:rPr lang="es-MX" sz="1600" dirty="0" err="1"/>
              <a:t>uruguay</a:t>
            </a:r>
            <a:r>
              <a:rPr lang="es-MX" sz="1600" dirty="0"/>
              <a:t>. No. 13 (09 - 18).</a:t>
            </a:r>
            <a:endParaRPr lang="en-US" sz="1600" dirty="0"/>
          </a:p>
          <a:p>
            <a:endParaRPr lang="en-US" sz="1600" dirty="0"/>
          </a:p>
          <a:p>
            <a:r>
              <a:rPr lang="en-US" sz="1600" dirty="0"/>
              <a:t>Blight, L. K., Hobson, K. A., Kyser, T. K., &amp; </a:t>
            </a:r>
            <a:r>
              <a:rPr lang="en-US" sz="1600" dirty="0" err="1"/>
              <a:t>Arcese</a:t>
            </a:r>
            <a:r>
              <a:rPr lang="en-US" sz="1600" dirty="0"/>
              <a:t>, P. (2015). Changing gull diet in a changing world: A 150‐year stable isotope (δ13C, δ15N) record from feathers collected in the Pacific Northwest of North America. Global Change Biology, 21(4), 1497-1507.</a:t>
            </a:r>
          </a:p>
          <a:p>
            <a:endParaRPr lang="en-US" sz="1600" dirty="0"/>
          </a:p>
          <a:p>
            <a:r>
              <a:rPr lang="en-US" sz="1600" dirty="0"/>
              <a:t>Fry, B. (2006). Stable isotope ecology (Vol. 521, p. 318). New York: Springer.</a:t>
            </a:r>
          </a:p>
          <a:p>
            <a:endParaRPr lang="en-US" sz="1600" dirty="0"/>
          </a:p>
          <a:p>
            <a:r>
              <a:rPr lang="en-US" sz="1600" dirty="0" err="1"/>
              <a:t>Karasov</a:t>
            </a:r>
            <a:r>
              <a:rPr lang="en-US" sz="1600" dirty="0"/>
              <a:t>, W. H., &amp; Martínez del Rio, C. (2007). Physiological ecology: how animals process energy, nutrients, and toxins. Princeton University Press.</a:t>
            </a:r>
          </a:p>
          <a:p>
            <a:endParaRPr lang="en-US" sz="1600" dirty="0"/>
          </a:p>
          <a:p>
            <a:r>
              <a:rPr lang="en-US" sz="1600" dirty="0"/>
              <a:t>Martínez del Rio, C., Wolf, N., Carleton, S. A., &amp; </a:t>
            </a:r>
            <a:r>
              <a:rPr lang="en-US" sz="1600" dirty="0" err="1"/>
              <a:t>Gannes</a:t>
            </a:r>
            <a:r>
              <a:rPr lang="en-US" sz="1600" dirty="0"/>
              <a:t>, L. Z. (2009). Isotopic ecology ten years after a call for more laboratory experiments. Biological Reviews, 84(1), 91-111.</a:t>
            </a:r>
          </a:p>
          <a:p>
            <a:endParaRPr lang="en-US" sz="1600" dirty="0"/>
          </a:p>
          <a:p>
            <a:r>
              <a:rPr lang="en-US" sz="1600" dirty="0"/>
              <a:t>Peterson, B. J., &amp; Fry, B. (1987). Stable isotopes in ecosystem studies. Annual review of ecology and systematics, 293-320.</a:t>
            </a:r>
          </a:p>
          <a:p>
            <a:endParaRPr lang="es-MX" sz="1600" dirty="0"/>
          </a:p>
          <a:p>
            <a:r>
              <a:rPr lang="es-MX" sz="1600" dirty="0" err="1"/>
              <a:t>Vanderklift</a:t>
            </a:r>
            <a:r>
              <a:rPr lang="es-MX" sz="1600" dirty="0"/>
              <a:t>, M. A., &amp; </a:t>
            </a:r>
            <a:r>
              <a:rPr lang="es-MX" sz="1600" dirty="0" err="1"/>
              <a:t>Ponsard</a:t>
            </a:r>
            <a:r>
              <a:rPr lang="es-MX" sz="1600" dirty="0"/>
              <a:t>, S. (2003). </a:t>
            </a:r>
            <a:r>
              <a:rPr lang="es-MX" sz="1600" dirty="0" err="1"/>
              <a:t>Sources</a:t>
            </a:r>
            <a:r>
              <a:rPr lang="es-MX" sz="1600" dirty="0"/>
              <a:t> </a:t>
            </a:r>
            <a:r>
              <a:rPr lang="es-MX" sz="1600" dirty="0" err="1"/>
              <a:t>of</a:t>
            </a:r>
            <a:r>
              <a:rPr lang="es-MX" sz="1600" dirty="0"/>
              <a:t> </a:t>
            </a:r>
            <a:r>
              <a:rPr lang="es-MX" sz="1600" dirty="0" err="1"/>
              <a:t>variation</a:t>
            </a:r>
            <a:r>
              <a:rPr lang="es-MX" sz="1600" dirty="0"/>
              <a:t> in </a:t>
            </a:r>
            <a:r>
              <a:rPr lang="es-MX" sz="1600" dirty="0" err="1"/>
              <a:t>consumer-diet</a:t>
            </a:r>
            <a:r>
              <a:rPr lang="es-MX" sz="1600" dirty="0"/>
              <a:t> </a:t>
            </a:r>
            <a:r>
              <a:rPr lang="el-GR" sz="1600" dirty="0"/>
              <a:t>δ 15 </a:t>
            </a:r>
            <a:r>
              <a:rPr lang="es-MX" sz="1600" dirty="0"/>
              <a:t>N </a:t>
            </a:r>
            <a:r>
              <a:rPr lang="es-MX" sz="1600" dirty="0" err="1"/>
              <a:t>enrichment</a:t>
            </a:r>
            <a:r>
              <a:rPr lang="es-MX" sz="1600" dirty="0"/>
              <a:t>: a meta-</a:t>
            </a:r>
            <a:r>
              <a:rPr lang="es-MX" sz="1600" dirty="0" err="1"/>
              <a:t>analysis</a:t>
            </a:r>
            <a:r>
              <a:rPr lang="es-MX" sz="1600" dirty="0"/>
              <a:t>. </a:t>
            </a:r>
            <a:r>
              <a:rPr lang="es-MX" sz="1600" dirty="0" err="1"/>
              <a:t>Oecologia</a:t>
            </a:r>
            <a:r>
              <a:rPr lang="es-MX" sz="1600" dirty="0"/>
              <a:t>, 136, 169-182.</a:t>
            </a:r>
          </a:p>
        </p:txBody>
      </p:sp>
    </p:spTree>
    <p:extLst>
      <p:ext uri="{BB962C8B-B14F-4D97-AF65-F5344CB8AC3E}">
        <p14:creationId xmlns:p14="http://schemas.microsoft.com/office/powerpoint/2010/main" val="2917414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38D5E717-C0E7-DBD7-8388-E012665C3B53}"/>
              </a:ext>
            </a:extLst>
          </p:cNvPr>
          <p:cNvSpPr txBox="1"/>
          <p:nvPr/>
        </p:nvSpPr>
        <p:spPr>
          <a:xfrm>
            <a:off x="2798751" y="0"/>
            <a:ext cx="6594498" cy="646331"/>
          </a:xfrm>
          <a:prstGeom prst="rect">
            <a:avLst/>
          </a:prstGeom>
          <a:noFill/>
        </p:spPr>
        <p:txBody>
          <a:bodyPr wrap="none" rtlCol="0">
            <a:spAutoFit/>
          </a:bodyPr>
          <a:lstStyle/>
          <a:p>
            <a:pPr algn="ctr"/>
            <a:r>
              <a:rPr lang="es-MX" sz="3600"/>
              <a:t>¿Qué son los isótopos estables?</a:t>
            </a:r>
            <a:endParaRPr lang="es-MX" sz="3600" dirty="0"/>
          </a:p>
        </p:txBody>
      </p:sp>
      <p:pic>
        <p:nvPicPr>
          <p:cNvPr id="3" name="Picture 2" descr="Los Isótopos De Carbono. Diagrama Que Compara Átomos De Carbono  Ilustraciones svg, vectoriales, clip art vectorizado libre de derechos.  Image 68349855">
            <a:extLst>
              <a:ext uri="{FF2B5EF4-FFF2-40B4-BE49-F238E27FC236}">
                <a16:creationId xmlns:a16="http://schemas.microsoft.com/office/drawing/2014/main" xmlns="" id="{71051B98-5909-949D-1D16-102068DA3F3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928" r="35598" b="14262"/>
          <a:stretch/>
        </p:blipFill>
        <p:spPr bwMode="auto">
          <a:xfrm>
            <a:off x="2222338" y="2007018"/>
            <a:ext cx="2518492" cy="253444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9A6A9908-517C-4BB6-8C8A-350D0867E4F6}"/>
              </a:ext>
            </a:extLst>
          </p:cNvPr>
          <p:cNvSpPr txBox="1"/>
          <p:nvPr/>
        </p:nvSpPr>
        <p:spPr>
          <a:xfrm>
            <a:off x="283622" y="894144"/>
            <a:ext cx="11624755" cy="1200329"/>
          </a:xfrm>
          <a:prstGeom prst="rect">
            <a:avLst/>
          </a:prstGeom>
          <a:noFill/>
        </p:spPr>
        <p:txBody>
          <a:bodyPr wrap="square">
            <a:spAutoFit/>
          </a:bodyPr>
          <a:lstStyle/>
          <a:p>
            <a:r>
              <a:rPr lang="es-MX" sz="2400" b="0" i="0" dirty="0">
                <a:solidFill>
                  <a:srgbClr val="404040"/>
                </a:solidFill>
                <a:effectLst/>
                <a:latin typeface="Inter"/>
              </a:rPr>
              <a:t>Los isótopos estables son variantes de un mismo elemento químico que tienen el </a:t>
            </a:r>
            <a:r>
              <a:rPr lang="es-MX" sz="2400" b="1" i="0" dirty="0">
                <a:solidFill>
                  <a:srgbClr val="FF0000"/>
                </a:solidFill>
                <a:effectLst/>
                <a:latin typeface="Inter"/>
              </a:rPr>
              <a:t>mismo número de protones </a:t>
            </a:r>
            <a:r>
              <a:rPr lang="es-MX" sz="2400" b="0" i="0" dirty="0">
                <a:solidFill>
                  <a:srgbClr val="404040"/>
                </a:solidFill>
                <a:effectLst/>
                <a:latin typeface="Inter"/>
              </a:rPr>
              <a:t>pero </a:t>
            </a:r>
            <a:r>
              <a:rPr lang="es-MX" sz="2400" b="1" i="0" dirty="0">
                <a:solidFill>
                  <a:srgbClr val="FF0000"/>
                </a:solidFill>
                <a:effectLst/>
                <a:latin typeface="Inter"/>
              </a:rPr>
              <a:t>difieren en el número de neutrones </a:t>
            </a:r>
            <a:r>
              <a:rPr lang="es-MX" sz="2400" b="0" i="0" dirty="0">
                <a:solidFill>
                  <a:srgbClr val="404040"/>
                </a:solidFill>
                <a:effectLst/>
                <a:latin typeface="Inter"/>
              </a:rPr>
              <a:t>en su núcleo. A diferencia de los isótopos radiactivos, los isótopos estables </a:t>
            </a:r>
            <a:r>
              <a:rPr lang="es-MX" sz="2400" b="1" i="0" dirty="0">
                <a:solidFill>
                  <a:srgbClr val="FF0000"/>
                </a:solidFill>
                <a:effectLst/>
                <a:latin typeface="Inter"/>
              </a:rPr>
              <a:t>no se desintegran con el tiempo</a:t>
            </a:r>
            <a:r>
              <a:rPr lang="es-MX" sz="2400" b="0" i="0" dirty="0">
                <a:solidFill>
                  <a:srgbClr val="404040"/>
                </a:solidFill>
                <a:effectLst/>
                <a:latin typeface="Inter"/>
              </a:rPr>
              <a:t>.</a:t>
            </a:r>
            <a:endParaRPr lang="es-MX" sz="2400" dirty="0"/>
          </a:p>
        </p:txBody>
      </p:sp>
      <p:pic>
        <p:nvPicPr>
          <p:cNvPr id="10" name="Picture 4" descr="Isótopos de hidrógeno. | Download Scientific Diagram">
            <a:extLst>
              <a:ext uri="{FF2B5EF4-FFF2-40B4-BE49-F238E27FC236}">
                <a16:creationId xmlns:a16="http://schemas.microsoft.com/office/drawing/2014/main" xmlns="" id="{C563B82D-3B72-4A44-435B-EC3FEB61BD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32"/>
          <a:stretch/>
        </p:blipFill>
        <p:spPr bwMode="auto">
          <a:xfrm>
            <a:off x="5922380" y="2126391"/>
            <a:ext cx="5178586" cy="219300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xmlns="" id="{46FA1FD1-D63A-88E0-986A-4951238B37B8}"/>
              </a:ext>
            </a:extLst>
          </p:cNvPr>
          <p:cNvSpPr txBox="1"/>
          <p:nvPr/>
        </p:nvSpPr>
        <p:spPr>
          <a:xfrm>
            <a:off x="6187797" y="4541460"/>
            <a:ext cx="4455123" cy="923330"/>
          </a:xfrm>
          <a:prstGeom prst="rect">
            <a:avLst/>
          </a:prstGeom>
          <a:noFill/>
        </p:spPr>
        <p:txBody>
          <a:bodyPr wrap="square" rtlCol="0">
            <a:spAutoFit/>
          </a:bodyPr>
          <a:lstStyle/>
          <a:p>
            <a:pPr algn="just"/>
            <a:r>
              <a:rPr lang="es-MX" dirty="0"/>
              <a:t>Si a un átomo se le añade un neutrón se convierte en un isótopo de ese elemento químico.</a:t>
            </a:r>
          </a:p>
        </p:txBody>
      </p:sp>
      <p:pic>
        <p:nvPicPr>
          <p:cNvPr id="16" name="Imagen 15">
            <a:extLst>
              <a:ext uri="{FF2B5EF4-FFF2-40B4-BE49-F238E27FC236}">
                <a16:creationId xmlns:a16="http://schemas.microsoft.com/office/drawing/2014/main" xmlns="" id="{AAB8A38E-7546-C7B4-BB4C-9B4A3F9CAAAE}"/>
              </a:ext>
            </a:extLst>
          </p:cNvPr>
          <p:cNvPicPr>
            <a:picLocks noChangeAspect="1"/>
          </p:cNvPicPr>
          <p:nvPr/>
        </p:nvPicPr>
        <p:blipFill>
          <a:blip r:embed="rId4"/>
          <a:stretch>
            <a:fillRect/>
          </a:stretch>
        </p:blipFill>
        <p:spPr>
          <a:xfrm>
            <a:off x="1650235" y="4541460"/>
            <a:ext cx="3181350" cy="2352675"/>
          </a:xfrm>
          <a:prstGeom prst="rect">
            <a:avLst/>
          </a:prstGeom>
        </p:spPr>
      </p:pic>
      <p:sp>
        <p:nvSpPr>
          <p:cNvPr id="17" name="CuadroTexto 16">
            <a:extLst>
              <a:ext uri="{FF2B5EF4-FFF2-40B4-BE49-F238E27FC236}">
                <a16:creationId xmlns:a16="http://schemas.microsoft.com/office/drawing/2014/main" xmlns="" id="{8258CDA6-4FF3-B445-213F-942A0D0CA974}"/>
              </a:ext>
            </a:extLst>
          </p:cNvPr>
          <p:cNvSpPr txBox="1"/>
          <p:nvPr/>
        </p:nvSpPr>
        <p:spPr>
          <a:xfrm>
            <a:off x="840293" y="4763528"/>
            <a:ext cx="1181734" cy="461665"/>
          </a:xfrm>
          <a:prstGeom prst="rect">
            <a:avLst/>
          </a:prstGeom>
          <a:noFill/>
        </p:spPr>
        <p:txBody>
          <a:bodyPr wrap="none" rtlCol="0">
            <a:spAutoFit/>
          </a:bodyPr>
          <a:lstStyle/>
          <a:p>
            <a:r>
              <a:rPr lang="es-MX" sz="2400" b="1" dirty="0">
                <a:solidFill>
                  <a:schemeClr val="accent4"/>
                </a:solidFill>
              </a:rPr>
              <a:t>Liviano</a:t>
            </a:r>
            <a:endParaRPr lang="es-MX" b="1" dirty="0">
              <a:solidFill>
                <a:schemeClr val="accent4"/>
              </a:solidFill>
            </a:endParaRPr>
          </a:p>
        </p:txBody>
      </p:sp>
      <p:sp>
        <p:nvSpPr>
          <p:cNvPr id="18" name="CuadroTexto 17">
            <a:extLst>
              <a:ext uri="{FF2B5EF4-FFF2-40B4-BE49-F238E27FC236}">
                <a16:creationId xmlns:a16="http://schemas.microsoft.com/office/drawing/2014/main" xmlns="" id="{A0EBA957-D666-EE49-37D7-F05DAF79F4E1}"/>
              </a:ext>
            </a:extLst>
          </p:cNvPr>
          <p:cNvSpPr txBox="1"/>
          <p:nvPr/>
        </p:nvSpPr>
        <p:spPr>
          <a:xfrm>
            <a:off x="4603994" y="6235442"/>
            <a:ext cx="1218154" cy="461665"/>
          </a:xfrm>
          <a:prstGeom prst="rect">
            <a:avLst/>
          </a:prstGeom>
          <a:noFill/>
        </p:spPr>
        <p:txBody>
          <a:bodyPr wrap="none" rtlCol="0">
            <a:spAutoFit/>
          </a:bodyPr>
          <a:lstStyle/>
          <a:p>
            <a:r>
              <a:rPr lang="es-MX" sz="2400" b="1" dirty="0">
                <a:solidFill>
                  <a:schemeClr val="accent3">
                    <a:lumMod val="60000"/>
                    <a:lumOff val="40000"/>
                  </a:schemeClr>
                </a:solidFill>
              </a:rPr>
              <a:t>Pesado</a:t>
            </a:r>
            <a:endParaRPr lang="es-MX" b="1" dirty="0">
              <a:solidFill>
                <a:schemeClr val="accent3">
                  <a:lumMod val="60000"/>
                  <a:lumOff val="40000"/>
                </a:schemeClr>
              </a:solidFill>
            </a:endParaRPr>
          </a:p>
        </p:txBody>
      </p:sp>
      <p:sp>
        <p:nvSpPr>
          <p:cNvPr id="5" name="CuadroTexto 4">
            <a:extLst>
              <a:ext uri="{FF2B5EF4-FFF2-40B4-BE49-F238E27FC236}">
                <a16:creationId xmlns:a16="http://schemas.microsoft.com/office/drawing/2014/main" xmlns="" id="{EC08A17C-487B-D1BC-F658-C3B6920AEA48}"/>
              </a:ext>
            </a:extLst>
          </p:cNvPr>
          <p:cNvSpPr txBox="1"/>
          <p:nvPr/>
        </p:nvSpPr>
        <p:spPr>
          <a:xfrm>
            <a:off x="8071945" y="6488668"/>
            <a:ext cx="4208795" cy="338554"/>
          </a:xfrm>
          <a:prstGeom prst="rect">
            <a:avLst/>
          </a:prstGeom>
          <a:noFill/>
        </p:spPr>
        <p:txBody>
          <a:bodyPr wrap="square">
            <a:spAutoFit/>
          </a:bodyPr>
          <a:lstStyle/>
          <a:p>
            <a:pPr algn="just"/>
            <a:r>
              <a:rPr lang="es-MX" sz="1600" dirty="0" err="1"/>
              <a:t>Karasov</a:t>
            </a:r>
            <a:r>
              <a:rPr lang="es-MX" sz="1600" dirty="0"/>
              <a:t> y Martínez del Rio, 2007</a:t>
            </a:r>
          </a:p>
        </p:txBody>
      </p:sp>
    </p:spTree>
    <p:extLst>
      <p:ext uri="{BB962C8B-B14F-4D97-AF65-F5344CB8AC3E}">
        <p14:creationId xmlns:p14="http://schemas.microsoft.com/office/powerpoint/2010/main" val="1363534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5160D3DF-9C82-0FC9-E0C9-F90D4874125B}"/>
              </a:ext>
            </a:extLst>
          </p:cNvPr>
          <p:cNvSpPr txBox="1"/>
          <p:nvPr/>
        </p:nvSpPr>
        <p:spPr>
          <a:xfrm>
            <a:off x="4233310" y="0"/>
            <a:ext cx="3725380" cy="646331"/>
          </a:xfrm>
          <a:prstGeom prst="rect">
            <a:avLst/>
          </a:prstGeom>
          <a:noFill/>
        </p:spPr>
        <p:txBody>
          <a:bodyPr wrap="none" rtlCol="0">
            <a:spAutoFit/>
          </a:bodyPr>
          <a:lstStyle/>
          <a:p>
            <a:pPr algn="ctr"/>
            <a:r>
              <a:rPr lang="es-MX" sz="3600"/>
              <a:t>Isótopos estables</a:t>
            </a:r>
            <a:endParaRPr lang="es-MX" sz="3600" dirty="0"/>
          </a:p>
        </p:txBody>
      </p:sp>
      <p:pic>
        <p:nvPicPr>
          <p:cNvPr id="4098" name="Picture 2" descr="La Tabla Periódica para Imprimir. Descargar PDF + Ejercicios Gratis">
            <a:extLst>
              <a:ext uri="{FF2B5EF4-FFF2-40B4-BE49-F238E27FC236}">
                <a16:creationId xmlns:a16="http://schemas.microsoft.com/office/drawing/2014/main" xmlns="" id="{B299A0B8-76A1-EEDD-8D1D-31B54FCB2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13" y="2095017"/>
            <a:ext cx="6572025" cy="443889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xmlns="" id="{9FD97041-2AB6-8139-417B-5BDFD4E2D0DE}"/>
              </a:ext>
            </a:extLst>
          </p:cNvPr>
          <p:cNvSpPr txBox="1"/>
          <p:nvPr/>
        </p:nvSpPr>
        <p:spPr>
          <a:xfrm>
            <a:off x="162045" y="721830"/>
            <a:ext cx="10495181" cy="1015663"/>
          </a:xfrm>
          <a:prstGeom prst="rect">
            <a:avLst/>
          </a:prstGeom>
          <a:noFill/>
        </p:spPr>
        <p:txBody>
          <a:bodyPr wrap="none" rtlCol="0">
            <a:spAutoFit/>
          </a:bodyPr>
          <a:lstStyle/>
          <a:p>
            <a:r>
              <a:rPr lang="es-MX" sz="2000" dirty="0"/>
              <a:t>Isótopo proviene de considerar la tabla periódica de los elementos.</a:t>
            </a:r>
          </a:p>
          <a:p>
            <a:r>
              <a:rPr lang="es-MX" sz="2000" b="1" i="1" dirty="0" err="1">
                <a:solidFill>
                  <a:srgbClr val="FF0000"/>
                </a:solidFill>
              </a:rPr>
              <a:t>Iso</a:t>
            </a:r>
            <a:r>
              <a:rPr lang="es-MX" sz="2000" b="1" i="1" dirty="0">
                <a:solidFill>
                  <a:srgbClr val="FF0000"/>
                </a:solidFill>
              </a:rPr>
              <a:t> </a:t>
            </a:r>
            <a:r>
              <a:rPr lang="es-MX" sz="2000" b="1" dirty="0">
                <a:solidFill>
                  <a:srgbClr val="FF0000"/>
                </a:solidFill>
              </a:rPr>
              <a:t>: Igual</a:t>
            </a:r>
          </a:p>
          <a:p>
            <a:r>
              <a:rPr lang="es-MX" sz="2000" b="1" i="1" dirty="0">
                <a:solidFill>
                  <a:srgbClr val="FF0000"/>
                </a:solidFill>
              </a:rPr>
              <a:t>Topos</a:t>
            </a:r>
            <a:r>
              <a:rPr lang="es-MX" sz="2000" b="1" dirty="0">
                <a:solidFill>
                  <a:srgbClr val="FF0000"/>
                </a:solidFill>
              </a:rPr>
              <a:t> : Posición</a:t>
            </a:r>
            <a:endParaRPr lang="es-MX" sz="2000" b="1" i="1" dirty="0">
              <a:solidFill>
                <a:srgbClr val="FF0000"/>
              </a:solidFill>
            </a:endParaRPr>
          </a:p>
        </p:txBody>
      </p:sp>
      <p:sp>
        <p:nvSpPr>
          <p:cNvPr id="4" name="CuadroTexto 3">
            <a:extLst>
              <a:ext uri="{FF2B5EF4-FFF2-40B4-BE49-F238E27FC236}">
                <a16:creationId xmlns:a16="http://schemas.microsoft.com/office/drawing/2014/main" xmlns="" id="{135A6BC4-B7BB-1FD6-7826-30D6941BB33C}"/>
              </a:ext>
            </a:extLst>
          </p:cNvPr>
          <p:cNvSpPr txBox="1"/>
          <p:nvPr/>
        </p:nvSpPr>
        <p:spPr>
          <a:xfrm>
            <a:off x="7367422" y="1300702"/>
            <a:ext cx="4344365" cy="707886"/>
          </a:xfrm>
          <a:prstGeom prst="rect">
            <a:avLst/>
          </a:prstGeom>
          <a:noFill/>
        </p:spPr>
        <p:txBody>
          <a:bodyPr wrap="square" rtlCol="0">
            <a:spAutoFit/>
          </a:bodyPr>
          <a:lstStyle/>
          <a:p>
            <a:r>
              <a:rPr lang="es-MX" sz="2000" dirty="0"/>
              <a:t>Se reconocen ≈ 120 elemento químicos y 3100 formas isotópicas</a:t>
            </a:r>
          </a:p>
        </p:txBody>
      </p:sp>
      <p:sp>
        <p:nvSpPr>
          <p:cNvPr id="5" name="Flecha: curvada hacia la izquierda 4">
            <a:extLst>
              <a:ext uri="{FF2B5EF4-FFF2-40B4-BE49-F238E27FC236}">
                <a16:creationId xmlns:a16="http://schemas.microsoft.com/office/drawing/2014/main" xmlns="" id="{9DB738F5-EBA2-CF77-5619-2AC5711CBB8C}"/>
              </a:ext>
            </a:extLst>
          </p:cNvPr>
          <p:cNvSpPr/>
          <p:nvPr/>
        </p:nvSpPr>
        <p:spPr>
          <a:xfrm>
            <a:off x="10162572" y="2095017"/>
            <a:ext cx="1053296" cy="1551007"/>
          </a:xfrm>
          <a:prstGeom prst="curvedLef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6" name="CuadroTexto 5">
            <a:extLst>
              <a:ext uri="{FF2B5EF4-FFF2-40B4-BE49-F238E27FC236}">
                <a16:creationId xmlns:a16="http://schemas.microsoft.com/office/drawing/2014/main" xmlns="" id="{3D6D7B7F-AE2F-020D-BF59-DD2056E4E57A}"/>
              </a:ext>
            </a:extLst>
          </p:cNvPr>
          <p:cNvSpPr txBox="1"/>
          <p:nvPr/>
        </p:nvSpPr>
        <p:spPr>
          <a:xfrm>
            <a:off x="7800127" y="3634448"/>
            <a:ext cx="3478954" cy="2246769"/>
          </a:xfrm>
          <a:prstGeom prst="rect">
            <a:avLst/>
          </a:prstGeom>
          <a:noFill/>
        </p:spPr>
        <p:txBody>
          <a:bodyPr wrap="square" rtlCol="0">
            <a:spAutoFit/>
          </a:bodyPr>
          <a:lstStyle/>
          <a:p>
            <a:pPr marL="285750" indent="-285750">
              <a:buFont typeface="Wingdings" panose="05000000000000000000" pitchFamily="2" charset="2"/>
              <a:buChar char="Ø"/>
            </a:pPr>
            <a:r>
              <a:rPr lang="es-MX" sz="2000" dirty="0"/>
              <a:t>283 (&gt;10%)</a:t>
            </a:r>
          </a:p>
          <a:p>
            <a:endParaRPr lang="es-MX" sz="2000" dirty="0"/>
          </a:p>
          <a:p>
            <a:r>
              <a:rPr lang="es-MX" sz="2000" dirty="0"/>
              <a:t>Son formas estables </a:t>
            </a:r>
          </a:p>
          <a:p>
            <a:endParaRPr lang="es-MX" sz="2000" dirty="0"/>
          </a:p>
          <a:p>
            <a:r>
              <a:rPr lang="es-MX" sz="2000" dirty="0"/>
              <a:t>Mientras que el resto ocurre </a:t>
            </a:r>
            <a:r>
              <a:rPr lang="es-MX" sz="2000" b="1" dirty="0">
                <a:solidFill>
                  <a:srgbClr val="FF0000"/>
                </a:solidFill>
              </a:rPr>
              <a:t>Descomposición Radioactiva</a:t>
            </a:r>
          </a:p>
        </p:txBody>
      </p:sp>
      <p:sp>
        <p:nvSpPr>
          <p:cNvPr id="7" name="CuadroTexto 6">
            <a:extLst>
              <a:ext uri="{FF2B5EF4-FFF2-40B4-BE49-F238E27FC236}">
                <a16:creationId xmlns:a16="http://schemas.microsoft.com/office/drawing/2014/main" xmlns="" id="{BA3802C1-9BA0-6C5E-CA3D-10841097A40E}"/>
              </a:ext>
            </a:extLst>
          </p:cNvPr>
          <p:cNvSpPr txBox="1"/>
          <p:nvPr/>
        </p:nvSpPr>
        <p:spPr>
          <a:xfrm>
            <a:off x="9743090" y="6517604"/>
            <a:ext cx="2448910" cy="369332"/>
          </a:xfrm>
          <a:prstGeom prst="rect">
            <a:avLst/>
          </a:prstGeom>
          <a:noFill/>
        </p:spPr>
        <p:txBody>
          <a:bodyPr wrap="square">
            <a:spAutoFit/>
          </a:bodyPr>
          <a:lstStyle/>
          <a:p>
            <a:pPr algn="ctr"/>
            <a:r>
              <a:rPr lang="es-MX" dirty="0"/>
              <a:t>Fry, 2006.</a:t>
            </a:r>
          </a:p>
        </p:txBody>
      </p:sp>
    </p:spTree>
    <p:extLst>
      <p:ext uri="{BB962C8B-B14F-4D97-AF65-F5344CB8AC3E}">
        <p14:creationId xmlns:p14="http://schemas.microsoft.com/office/powerpoint/2010/main" val="1464943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DD930181-E7EC-65CD-33AC-9C301041222E}"/>
              </a:ext>
            </a:extLst>
          </p:cNvPr>
          <p:cNvSpPr txBox="1"/>
          <p:nvPr/>
        </p:nvSpPr>
        <p:spPr>
          <a:xfrm>
            <a:off x="2400533" y="0"/>
            <a:ext cx="7390934" cy="584775"/>
          </a:xfrm>
          <a:prstGeom prst="rect">
            <a:avLst/>
          </a:prstGeom>
          <a:noFill/>
        </p:spPr>
        <p:txBody>
          <a:bodyPr wrap="none" rtlCol="0">
            <a:spAutoFit/>
          </a:bodyPr>
          <a:lstStyle/>
          <a:p>
            <a:pPr algn="ctr"/>
            <a:r>
              <a:rPr lang="es-MX" sz="3200"/>
              <a:t>Isótopos estables e isótopos no estables</a:t>
            </a:r>
            <a:endParaRPr lang="es-MX" sz="3200" dirty="0"/>
          </a:p>
        </p:txBody>
      </p:sp>
      <p:pic>
        <p:nvPicPr>
          <p:cNvPr id="3" name="Picture 2" descr="Los Isótopos De Carbono. Diagrama Que Compara Átomos De Carbono  Ilustraciones svg, vectoriales, clip art vectorizado libre de derechos.  Image 68349855">
            <a:extLst>
              <a:ext uri="{FF2B5EF4-FFF2-40B4-BE49-F238E27FC236}">
                <a16:creationId xmlns:a16="http://schemas.microsoft.com/office/drawing/2014/main" xmlns="" id="{0BDF9954-82BE-2724-7FAF-2FC80BB91AC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928" r="6737" b="14262"/>
          <a:stretch/>
        </p:blipFill>
        <p:spPr bwMode="auto">
          <a:xfrm>
            <a:off x="7312999" y="748703"/>
            <a:ext cx="3601927" cy="250304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xmlns="" id="{650B3AE2-C8F3-8EA1-6B4B-3530C0F26872}"/>
              </a:ext>
            </a:extLst>
          </p:cNvPr>
          <p:cNvSpPr txBox="1"/>
          <p:nvPr/>
        </p:nvSpPr>
        <p:spPr>
          <a:xfrm>
            <a:off x="130216" y="877995"/>
            <a:ext cx="6396708" cy="4632037"/>
          </a:xfrm>
          <a:prstGeom prst="rect">
            <a:avLst/>
          </a:prstGeom>
          <a:noFill/>
        </p:spPr>
        <p:txBody>
          <a:bodyPr wrap="square">
            <a:spAutoFit/>
          </a:bodyPr>
          <a:lstStyle/>
          <a:p>
            <a:pPr algn="l">
              <a:spcBef>
                <a:spcPts val="300"/>
              </a:spcBef>
            </a:pPr>
            <a:r>
              <a:rPr lang="es-MX" sz="2000" b="1" i="0" dirty="0">
                <a:effectLst/>
                <a:latin typeface="Inter"/>
              </a:rPr>
              <a:t>1. Isótopos estables</a:t>
            </a:r>
            <a:r>
              <a:rPr lang="es-MX" sz="2000" b="0" i="0" dirty="0">
                <a:effectLst/>
                <a:latin typeface="Inter"/>
              </a:rPr>
              <a:t>: </a:t>
            </a:r>
          </a:p>
          <a:p>
            <a:pPr marL="285750" indent="-285750" algn="l">
              <a:spcBef>
                <a:spcPts val="300"/>
              </a:spcBef>
              <a:buFont typeface="Arial" panose="020B0604020202020204" pitchFamily="34" charset="0"/>
              <a:buChar char="•"/>
            </a:pPr>
            <a:r>
              <a:rPr lang="es-MX" sz="2000" b="0" i="0" dirty="0">
                <a:effectLst/>
                <a:latin typeface="Inter"/>
              </a:rPr>
              <a:t>Tienen un núcleo atómico que </a:t>
            </a:r>
            <a:r>
              <a:rPr lang="es-MX" sz="2000" b="1" i="0" dirty="0">
                <a:effectLst/>
                <a:latin typeface="Inter"/>
              </a:rPr>
              <a:t>no se desintegra con el tiempo</a:t>
            </a:r>
            <a:r>
              <a:rPr lang="es-MX" sz="2000" b="0" i="0" dirty="0">
                <a:effectLst/>
                <a:latin typeface="Inter"/>
              </a:rPr>
              <a:t>. Mantienen su estructura indefinidamente.</a:t>
            </a:r>
          </a:p>
          <a:p>
            <a:pPr marL="285750" indent="-285750" algn="l">
              <a:spcBef>
                <a:spcPts val="300"/>
              </a:spcBef>
              <a:buFont typeface="Arial" panose="020B0604020202020204" pitchFamily="34" charset="0"/>
              <a:buChar char="•"/>
            </a:pPr>
            <a:r>
              <a:rPr lang="es-MX" sz="2000" b="0" i="0" dirty="0">
                <a:effectLst/>
                <a:latin typeface="Inter"/>
              </a:rPr>
              <a:t>Al no ser radioactivos no son peligrosos.</a:t>
            </a:r>
          </a:p>
          <a:p>
            <a:pPr marL="285750" indent="-285750" algn="l">
              <a:spcBef>
                <a:spcPts val="300"/>
              </a:spcBef>
              <a:buFont typeface="Arial" panose="020B0604020202020204" pitchFamily="34" charset="0"/>
              <a:buChar char="•"/>
            </a:pPr>
            <a:r>
              <a:rPr lang="es-MX" sz="2000" dirty="0">
                <a:latin typeface="Inter"/>
              </a:rPr>
              <a:t>La mayoría son mas ligeros que los isótopos no estables</a:t>
            </a:r>
            <a:endParaRPr lang="es-MX" sz="2000" b="0" i="0" dirty="0">
              <a:effectLst/>
              <a:latin typeface="Inter"/>
            </a:endParaRPr>
          </a:p>
          <a:p>
            <a:pPr algn="l">
              <a:spcBef>
                <a:spcPts val="300"/>
              </a:spcBef>
            </a:pPr>
            <a:r>
              <a:rPr lang="es-MX" sz="2000" b="1" i="0" dirty="0">
                <a:effectLst/>
                <a:latin typeface="Inter"/>
              </a:rPr>
              <a:t>2. Isótopos no estables (radiactivos)</a:t>
            </a:r>
            <a:r>
              <a:rPr lang="es-MX" sz="2000" b="0" i="0" dirty="0">
                <a:effectLst/>
                <a:latin typeface="Inter"/>
              </a:rPr>
              <a:t>: </a:t>
            </a:r>
          </a:p>
          <a:p>
            <a:pPr marL="285750" indent="-285750" algn="l">
              <a:spcBef>
                <a:spcPts val="300"/>
              </a:spcBef>
              <a:buFont typeface="Arial" panose="020B0604020202020204" pitchFamily="34" charset="0"/>
              <a:buChar char="•"/>
            </a:pPr>
            <a:r>
              <a:rPr lang="es-MX" sz="2000" b="0" i="0" dirty="0">
                <a:effectLst/>
                <a:latin typeface="Inter"/>
              </a:rPr>
              <a:t>Tienen un núcleo inestable que </a:t>
            </a:r>
            <a:r>
              <a:rPr lang="es-MX" sz="2000" b="1" i="0" dirty="0">
                <a:effectLst/>
                <a:latin typeface="Inter"/>
              </a:rPr>
              <a:t>se desintegra con el tiempo</a:t>
            </a:r>
            <a:r>
              <a:rPr lang="es-MX" sz="2000" b="0" i="0" dirty="0">
                <a:effectLst/>
                <a:latin typeface="Inter"/>
              </a:rPr>
              <a:t>, emitiendo radiación (partículas alfa, beta o gamma) hasta transformarse en otro elemento.</a:t>
            </a:r>
          </a:p>
          <a:p>
            <a:pPr marL="285750" indent="-285750" algn="l">
              <a:spcBef>
                <a:spcPts val="300"/>
              </a:spcBef>
              <a:buFont typeface="Arial" panose="020B0604020202020204" pitchFamily="34" charset="0"/>
              <a:buChar char="•"/>
            </a:pPr>
            <a:r>
              <a:rPr lang="es-MX" sz="2000" b="0" i="0" dirty="0">
                <a:effectLst/>
                <a:latin typeface="Inter"/>
              </a:rPr>
              <a:t>Pueden ser naturales o artificiales. Algunos, como el uranio-238 (²³⁸U), existen en la naturaleza, pero otros se producen en laboratorios.</a:t>
            </a:r>
          </a:p>
        </p:txBody>
      </p:sp>
      <p:pic>
        <p:nvPicPr>
          <p:cNvPr id="5122" name="Picture 2" descr="ISÓTOPOS RADIACTIVOS - Página web de antoniofisicayquimica">
            <a:extLst>
              <a:ext uri="{FF2B5EF4-FFF2-40B4-BE49-F238E27FC236}">
                <a16:creationId xmlns:a16="http://schemas.microsoft.com/office/drawing/2014/main" xmlns="" id="{BBA6BB18-DD9D-C7CF-0735-A41C02F81D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2536" y="5236175"/>
            <a:ext cx="2086536" cy="156490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xmlns="" id="{E1D869FF-D742-4DA5-9373-DA8BC44B9FA5}"/>
              </a:ext>
            </a:extLst>
          </p:cNvPr>
          <p:cNvPicPr>
            <a:picLocks noChangeAspect="1"/>
          </p:cNvPicPr>
          <p:nvPr/>
        </p:nvPicPr>
        <p:blipFill>
          <a:blip r:embed="rId4"/>
          <a:stretch>
            <a:fillRect/>
          </a:stretch>
        </p:blipFill>
        <p:spPr>
          <a:xfrm>
            <a:off x="7005624" y="3308668"/>
            <a:ext cx="4605084" cy="1927507"/>
          </a:xfrm>
          <a:prstGeom prst="rect">
            <a:avLst/>
          </a:prstGeom>
        </p:spPr>
      </p:pic>
      <p:sp>
        <p:nvSpPr>
          <p:cNvPr id="4" name="CuadroTexto 3">
            <a:extLst>
              <a:ext uri="{FF2B5EF4-FFF2-40B4-BE49-F238E27FC236}">
                <a16:creationId xmlns:a16="http://schemas.microsoft.com/office/drawing/2014/main" xmlns="" id="{12076B7C-3D84-AD11-B7E7-64925D9211F5}"/>
              </a:ext>
            </a:extLst>
          </p:cNvPr>
          <p:cNvSpPr txBox="1"/>
          <p:nvPr/>
        </p:nvSpPr>
        <p:spPr>
          <a:xfrm>
            <a:off x="329947" y="6141826"/>
            <a:ext cx="3358586" cy="369332"/>
          </a:xfrm>
          <a:prstGeom prst="rect">
            <a:avLst/>
          </a:prstGeom>
          <a:noFill/>
        </p:spPr>
        <p:txBody>
          <a:bodyPr wrap="square">
            <a:spAutoFit/>
          </a:bodyPr>
          <a:lstStyle/>
          <a:p>
            <a:pPr algn="just"/>
            <a:r>
              <a:rPr lang="es-MX" dirty="0" err="1"/>
              <a:t>Karasov</a:t>
            </a:r>
            <a:r>
              <a:rPr lang="es-MX" dirty="0"/>
              <a:t> y Martínez del Rio, 2019</a:t>
            </a:r>
          </a:p>
        </p:txBody>
      </p:sp>
    </p:spTree>
    <p:extLst>
      <p:ext uri="{BB962C8B-B14F-4D97-AF65-F5344CB8AC3E}">
        <p14:creationId xmlns:p14="http://schemas.microsoft.com/office/powerpoint/2010/main" val="3914458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935D995A-2270-E9EB-F970-44F2BE9AB7D0}"/>
              </a:ext>
            </a:extLst>
          </p:cNvPr>
          <p:cNvSpPr txBox="1"/>
          <p:nvPr/>
        </p:nvSpPr>
        <p:spPr>
          <a:xfrm>
            <a:off x="325831" y="0"/>
            <a:ext cx="11540339" cy="584775"/>
          </a:xfrm>
          <a:prstGeom prst="rect">
            <a:avLst/>
          </a:prstGeom>
          <a:noFill/>
        </p:spPr>
        <p:txBody>
          <a:bodyPr wrap="none" rtlCol="0">
            <a:spAutoFit/>
          </a:bodyPr>
          <a:lstStyle/>
          <a:p>
            <a:pPr algn="ctr"/>
            <a:r>
              <a:rPr lang="es-MX" sz="3200" dirty="0"/>
              <a:t>Origen y distribución de los isótopos estables</a:t>
            </a:r>
          </a:p>
        </p:txBody>
      </p:sp>
      <p:pic>
        <p:nvPicPr>
          <p:cNvPr id="3" name="Imagen 2">
            <a:extLst>
              <a:ext uri="{FF2B5EF4-FFF2-40B4-BE49-F238E27FC236}">
                <a16:creationId xmlns:a16="http://schemas.microsoft.com/office/drawing/2014/main" xmlns="" id="{78B32156-774F-A51A-4C74-A71B3F27236C}"/>
              </a:ext>
            </a:extLst>
          </p:cNvPr>
          <p:cNvPicPr>
            <a:picLocks noChangeAspect="1"/>
          </p:cNvPicPr>
          <p:nvPr/>
        </p:nvPicPr>
        <p:blipFill>
          <a:blip r:embed="rId2"/>
          <a:srcRect b="13471"/>
          <a:stretch/>
        </p:blipFill>
        <p:spPr>
          <a:xfrm>
            <a:off x="3270005" y="1676600"/>
            <a:ext cx="6056143" cy="4133891"/>
          </a:xfrm>
          <a:prstGeom prst="rect">
            <a:avLst/>
          </a:prstGeom>
        </p:spPr>
      </p:pic>
      <p:sp>
        <p:nvSpPr>
          <p:cNvPr id="7" name="CuadroTexto 6">
            <a:extLst>
              <a:ext uri="{FF2B5EF4-FFF2-40B4-BE49-F238E27FC236}">
                <a16:creationId xmlns:a16="http://schemas.microsoft.com/office/drawing/2014/main" xmlns="" id="{7F8FA5FA-0A18-575A-E71C-7AE2DFF738C6}"/>
              </a:ext>
            </a:extLst>
          </p:cNvPr>
          <p:cNvSpPr txBox="1"/>
          <p:nvPr/>
        </p:nvSpPr>
        <p:spPr>
          <a:xfrm>
            <a:off x="3488612" y="5853843"/>
            <a:ext cx="5214761" cy="369332"/>
          </a:xfrm>
          <a:prstGeom prst="rect">
            <a:avLst/>
          </a:prstGeom>
          <a:noFill/>
        </p:spPr>
        <p:txBody>
          <a:bodyPr wrap="none" rtlCol="0">
            <a:spAutoFit/>
          </a:bodyPr>
          <a:lstStyle/>
          <a:p>
            <a:pPr algn="ctr"/>
            <a:r>
              <a:rPr lang="es-MX" dirty="0">
                <a:solidFill>
                  <a:srgbClr val="FF0000"/>
                </a:solidFill>
              </a:rPr>
              <a:t>Los isótopos mas livianos son los más abundantes</a:t>
            </a:r>
          </a:p>
        </p:txBody>
      </p:sp>
      <p:sp>
        <p:nvSpPr>
          <p:cNvPr id="8" name="CuadroTexto 7">
            <a:extLst>
              <a:ext uri="{FF2B5EF4-FFF2-40B4-BE49-F238E27FC236}">
                <a16:creationId xmlns:a16="http://schemas.microsoft.com/office/drawing/2014/main" xmlns="" id="{4F14AA86-D9DF-D5AF-F833-0E58BBB510A6}"/>
              </a:ext>
            </a:extLst>
          </p:cNvPr>
          <p:cNvSpPr txBox="1"/>
          <p:nvPr/>
        </p:nvSpPr>
        <p:spPr>
          <a:xfrm>
            <a:off x="1314927" y="819491"/>
            <a:ext cx="9562133" cy="646331"/>
          </a:xfrm>
          <a:prstGeom prst="rect">
            <a:avLst/>
          </a:prstGeom>
          <a:noFill/>
        </p:spPr>
        <p:txBody>
          <a:bodyPr wrap="square" rtlCol="0">
            <a:spAutoFit/>
          </a:bodyPr>
          <a:lstStyle/>
          <a:p>
            <a:pPr algn="just"/>
            <a:r>
              <a:rPr lang="es-MX" dirty="0"/>
              <a:t>Los isotopos estables tienen distribución sesgada en la Tierra, que en su mayoría reflejan detalles de su síntesis por la fusión nuclear hace miles de millones de años en la estrellas.</a:t>
            </a:r>
          </a:p>
        </p:txBody>
      </p:sp>
      <p:sp>
        <p:nvSpPr>
          <p:cNvPr id="13" name="CuadroTexto 12">
            <a:extLst>
              <a:ext uri="{FF2B5EF4-FFF2-40B4-BE49-F238E27FC236}">
                <a16:creationId xmlns:a16="http://schemas.microsoft.com/office/drawing/2014/main" xmlns="" id="{029DB361-B40B-06EC-1184-9F6DF679A363}"/>
              </a:ext>
            </a:extLst>
          </p:cNvPr>
          <p:cNvSpPr txBox="1"/>
          <p:nvPr/>
        </p:nvSpPr>
        <p:spPr>
          <a:xfrm>
            <a:off x="8833414" y="6273225"/>
            <a:ext cx="3358586" cy="584775"/>
          </a:xfrm>
          <a:prstGeom prst="rect">
            <a:avLst/>
          </a:prstGeom>
          <a:noFill/>
        </p:spPr>
        <p:txBody>
          <a:bodyPr wrap="square">
            <a:spAutoFit/>
          </a:bodyPr>
          <a:lstStyle/>
          <a:p>
            <a:pPr algn="just"/>
            <a:r>
              <a:rPr lang="es-MX" sz="1600" dirty="0" err="1"/>
              <a:t>Karasov</a:t>
            </a:r>
            <a:r>
              <a:rPr lang="es-MX" sz="1600" dirty="0"/>
              <a:t> y Martínez del Rio, 2007</a:t>
            </a:r>
          </a:p>
        </p:txBody>
      </p:sp>
    </p:spTree>
    <p:extLst>
      <p:ext uri="{BB962C8B-B14F-4D97-AF65-F5344CB8AC3E}">
        <p14:creationId xmlns:p14="http://schemas.microsoft.com/office/powerpoint/2010/main" val="259624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C1C0271B-0009-0D1E-288D-A804FA0BFF32}"/>
              </a:ext>
            </a:extLst>
          </p:cNvPr>
          <p:cNvSpPr txBox="1"/>
          <p:nvPr/>
        </p:nvSpPr>
        <p:spPr>
          <a:xfrm>
            <a:off x="2062171" y="0"/>
            <a:ext cx="8067658" cy="646331"/>
          </a:xfrm>
          <a:prstGeom prst="rect">
            <a:avLst/>
          </a:prstGeom>
          <a:noFill/>
        </p:spPr>
        <p:txBody>
          <a:bodyPr wrap="none" rtlCol="0">
            <a:spAutoFit/>
          </a:bodyPr>
          <a:lstStyle/>
          <a:p>
            <a:pPr algn="ctr"/>
            <a:r>
              <a:rPr lang="es-MX" sz="3600" dirty="0"/>
              <a:t>¿Cómo se miden los isótopos estables?</a:t>
            </a:r>
          </a:p>
        </p:txBody>
      </p:sp>
      <p:sp>
        <p:nvSpPr>
          <p:cNvPr id="3" name="AutoShape 2" descr="Laboratorio de Isótopos Estables | UAM">
            <a:extLst>
              <a:ext uri="{FF2B5EF4-FFF2-40B4-BE49-F238E27FC236}">
                <a16:creationId xmlns:a16="http://schemas.microsoft.com/office/drawing/2014/main" xmlns="" id="{23E62A3A-7BF8-E641-35C1-52681C1046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4" name="Imagen 3">
            <a:extLst>
              <a:ext uri="{FF2B5EF4-FFF2-40B4-BE49-F238E27FC236}">
                <a16:creationId xmlns:a16="http://schemas.microsoft.com/office/drawing/2014/main" xmlns="" id="{10E452BB-F712-4599-3A40-58B12AE179DA}"/>
              </a:ext>
            </a:extLst>
          </p:cNvPr>
          <p:cNvPicPr>
            <a:picLocks noChangeAspect="1"/>
          </p:cNvPicPr>
          <p:nvPr/>
        </p:nvPicPr>
        <p:blipFill>
          <a:blip r:embed="rId2"/>
          <a:stretch>
            <a:fillRect/>
          </a:stretch>
        </p:blipFill>
        <p:spPr>
          <a:xfrm>
            <a:off x="408802" y="1024842"/>
            <a:ext cx="5374199" cy="3581400"/>
          </a:xfrm>
          <a:prstGeom prst="rect">
            <a:avLst/>
          </a:prstGeom>
        </p:spPr>
      </p:pic>
      <p:sp>
        <p:nvSpPr>
          <p:cNvPr id="6" name="CuadroTexto 5">
            <a:extLst>
              <a:ext uri="{FF2B5EF4-FFF2-40B4-BE49-F238E27FC236}">
                <a16:creationId xmlns:a16="http://schemas.microsoft.com/office/drawing/2014/main" xmlns="" id="{CEAA30D8-E6EE-22DA-FE5B-D979726F813C}"/>
              </a:ext>
            </a:extLst>
          </p:cNvPr>
          <p:cNvSpPr txBox="1"/>
          <p:nvPr/>
        </p:nvSpPr>
        <p:spPr>
          <a:xfrm>
            <a:off x="5875119" y="824441"/>
            <a:ext cx="6094070" cy="5209118"/>
          </a:xfrm>
          <a:prstGeom prst="rect">
            <a:avLst/>
          </a:prstGeom>
          <a:noFill/>
        </p:spPr>
        <p:txBody>
          <a:bodyPr wrap="square">
            <a:spAutoFit/>
          </a:bodyPr>
          <a:lstStyle/>
          <a:p>
            <a:pPr algn="l">
              <a:spcAft>
                <a:spcPts val="300"/>
              </a:spcAft>
              <a:buFont typeface="+mj-lt"/>
              <a:buAutoNum type="arabicPeriod"/>
            </a:pPr>
            <a:r>
              <a:rPr lang="es-MX" sz="1600" b="1" i="0" dirty="0">
                <a:effectLst/>
                <a:latin typeface="Inter"/>
              </a:rPr>
              <a:t>Preparación de la muestra</a:t>
            </a:r>
            <a:r>
              <a:rPr lang="es-MX" sz="1600" b="0" i="0" dirty="0">
                <a:effectLst/>
                <a:latin typeface="Inter"/>
              </a:rPr>
              <a:t>:</a:t>
            </a:r>
          </a:p>
          <a:p>
            <a:pPr marL="742950" lvl="1" indent="-285750" algn="l">
              <a:spcBef>
                <a:spcPts val="300"/>
              </a:spcBef>
              <a:buFont typeface="+mj-lt"/>
              <a:buAutoNum type="arabicPeriod"/>
            </a:pPr>
            <a:r>
              <a:rPr lang="es-MX" sz="1600" b="0" i="0" dirty="0">
                <a:effectLst/>
                <a:latin typeface="Inter"/>
              </a:rPr>
              <a:t>Las muestras biológicas (tejidos, pelo, plumas, huesos, sangre, etc.) se limpian y secan para eliminar contaminantes.</a:t>
            </a:r>
          </a:p>
          <a:p>
            <a:pPr marL="742950" lvl="1" indent="-285750" algn="l">
              <a:spcBef>
                <a:spcPts val="300"/>
              </a:spcBef>
              <a:buFont typeface="+mj-lt"/>
              <a:buAutoNum type="arabicPeriod"/>
            </a:pPr>
            <a:r>
              <a:rPr lang="es-MX" sz="1600" b="0" i="0" dirty="0">
                <a:effectLst/>
                <a:latin typeface="Inter"/>
              </a:rPr>
              <a:t>Luego, se homogenizan y se convierten en un formato adecuado para el análisis, como polvo fino o líquido.</a:t>
            </a:r>
          </a:p>
          <a:p>
            <a:pPr algn="l">
              <a:spcBef>
                <a:spcPts val="300"/>
              </a:spcBef>
              <a:spcAft>
                <a:spcPts val="300"/>
              </a:spcAft>
              <a:buFont typeface="+mj-lt"/>
              <a:buAutoNum type="arabicPeriod"/>
            </a:pPr>
            <a:r>
              <a:rPr lang="es-MX" sz="1600" b="1" i="0" dirty="0">
                <a:effectLst/>
                <a:latin typeface="Inter"/>
              </a:rPr>
              <a:t>Conversión a gas</a:t>
            </a:r>
            <a:r>
              <a:rPr lang="es-MX" sz="1600" b="0" i="0" dirty="0">
                <a:effectLst/>
                <a:latin typeface="Inter"/>
              </a:rPr>
              <a:t>:</a:t>
            </a:r>
          </a:p>
          <a:p>
            <a:pPr marL="742950" lvl="1" indent="-285750" algn="l">
              <a:spcBef>
                <a:spcPts val="300"/>
              </a:spcBef>
              <a:spcAft>
                <a:spcPts val="300"/>
              </a:spcAft>
              <a:buFont typeface="+mj-lt"/>
              <a:buAutoNum type="arabicPeriod"/>
            </a:pPr>
            <a:r>
              <a:rPr lang="es-MX" sz="1600" b="0" i="0" dirty="0">
                <a:effectLst/>
                <a:latin typeface="Inter"/>
              </a:rPr>
              <a:t>Las muestras se queman o se someten a reacciones químicas para convertirlas en gases simples.</a:t>
            </a:r>
          </a:p>
          <a:p>
            <a:pPr lvl="1" algn="l">
              <a:spcBef>
                <a:spcPts val="300"/>
              </a:spcBef>
              <a:spcAft>
                <a:spcPts val="300"/>
              </a:spcAft>
            </a:pPr>
            <a:r>
              <a:rPr lang="es-MX" sz="1600" dirty="0">
                <a:latin typeface="Inter"/>
              </a:rPr>
              <a:t>Por ejemplo:</a:t>
            </a:r>
            <a:r>
              <a:rPr lang="es-MX" sz="1600" b="0" i="0" dirty="0">
                <a:effectLst/>
                <a:latin typeface="Inter"/>
              </a:rPr>
              <a:t> El carbono se convierte en dióxido de carbono (CO₂) y el nitrógeno en nitrógeno molecular (N₂).</a:t>
            </a:r>
          </a:p>
          <a:p>
            <a:pPr algn="l">
              <a:spcBef>
                <a:spcPts val="300"/>
              </a:spcBef>
              <a:spcAft>
                <a:spcPts val="300"/>
              </a:spcAft>
              <a:buFont typeface="+mj-lt"/>
              <a:buAutoNum type="arabicPeriod"/>
            </a:pPr>
            <a:r>
              <a:rPr lang="es-MX" sz="1600" b="1" i="0" dirty="0">
                <a:effectLst/>
                <a:latin typeface="Inter"/>
              </a:rPr>
              <a:t>Espectrometría de masas de relación isotópica (IRMS)</a:t>
            </a:r>
            <a:r>
              <a:rPr lang="es-MX" sz="1600" b="0" i="0" dirty="0">
                <a:effectLst/>
                <a:latin typeface="Inter"/>
              </a:rPr>
              <a:t>:</a:t>
            </a:r>
          </a:p>
          <a:p>
            <a:pPr marL="742950" lvl="1" indent="-285750" algn="l">
              <a:spcBef>
                <a:spcPts val="300"/>
              </a:spcBef>
              <a:buFont typeface="+mj-lt"/>
              <a:buAutoNum type="arabicPeriod"/>
            </a:pPr>
            <a:r>
              <a:rPr lang="es-MX" sz="1600" b="0" i="0" dirty="0">
                <a:effectLst/>
                <a:latin typeface="Inter"/>
              </a:rPr>
              <a:t>El gas obtenido se introduce en un </a:t>
            </a:r>
            <a:r>
              <a:rPr lang="es-MX" sz="1600" b="1" i="0" dirty="0">
                <a:solidFill>
                  <a:srgbClr val="FF0000"/>
                </a:solidFill>
                <a:effectLst/>
                <a:latin typeface="Inter"/>
              </a:rPr>
              <a:t>espectrómetro de masas</a:t>
            </a:r>
            <a:r>
              <a:rPr lang="es-MX" sz="1600" b="0" i="0" dirty="0">
                <a:effectLst/>
                <a:latin typeface="Inter"/>
              </a:rPr>
              <a:t>, que es el instrumento clave para medir isótopos estables.</a:t>
            </a:r>
          </a:p>
          <a:p>
            <a:pPr marL="742950" lvl="1" indent="-285750" algn="l">
              <a:spcBef>
                <a:spcPts val="300"/>
              </a:spcBef>
              <a:buFont typeface="+mj-lt"/>
              <a:buAutoNum type="arabicPeriod"/>
            </a:pPr>
            <a:r>
              <a:rPr lang="es-MX" sz="1600" b="0" i="0" dirty="0">
                <a:effectLst/>
                <a:latin typeface="Inter"/>
              </a:rPr>
              <a:t>El espectrómetro separa los isótopos según su masa y mide la proporción entre ellos (por ejemplo, ¹²C vs ¹³C o ¹⁴N vs ¹⁵N).</a:t>
            </a:r>
          </a:p>
        </p:txBody>
      </p:sp>
      <p:sp>
        <p:nvSpPr>
          <p:cNvPr id="8" name="CuadroTexto 7">
            <a:extLst>
              <a:ext uri="{FF2B5EF4-FFF2-40B4-BE49-F238E27FC236}">
                <a16:creationId xmlns:a16="http://schemas.microsoft.com/office/drawing/2014/main" xmlns="" id="{241BA639-219E-FA27-58E6-4F302970B934}"/>
              </a:ext>
            </a:extLst>
          </p:cNvPr>
          <p:cNvSpPr txBox="1"/>
          <p:nvPr/>
        </p:nvSpPr>
        <p:spPr>
          <a:xfrm>
            <a:off x="8833414" y="6273225"/>
            <a:ext cx="3358586" cy="584775"/>
          </a:xfrm>
          <a:prstGeom prst="rect">
            <a:avLst/>
          </a:prstGeom>
          <a:noFill/>
        </p:spPr>
        <p:txBody>
          <a:bodyPr wrap="square">
            <a:spAutoFit/>
          </a:bodyPr>
          <a:lstStyle/>
          <a:p>
            <a:pPr algn="just"/>
            <a:r>
              <a:rPr lang="es-MX" sz="1600" dirty="0" err="1"/>
              <a:t>Karasov</a:t>
            </a:r>
            <a:r>
              <a:rPr lang="es-MX" sz="1600" dirty="0"/>
              <a:t> y Martínez del Rio, 2007</a:t>
            </a:r>
          </a:p>
        </p:txBody>
      </p:sp>
    </p:spTree>
    <p:extLst>
      <p:ext uri="{BB962C8B-B14F-4D97-AF65-F5344CB8AC3E}">
        <p14:creationId xmlns:p14="http://schemas.microsoft.com/office/powerpoint/2010/main" val="403954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4E6191DD-8D0D-4EE5-4224-2EB5EF6781F9}"/>
              </a:ext>
            </a:extLst>
          </p:cNvPr>
          <p:cNvSpPr txBox="1"/>
          <p:nvPr/>
        </p:nvSpPr>
        <p:spPr>
          <a:xfrm>
            <a:off x="3948617" y="0"/>
            <a:ext cx="4294765" cy="646331"/>
          </a:xfrm>
          <a:prstGeom prst="rect">
            <a:avLst/>
          </a:prstGeom>
          <a:noFill/>
        </p:spPr>
        <p:txBody>
          <a:bodyPr wrap="none" rtlCol="0">
            <a:spAutoFit/>
          </a:bodyPr>
          <a:lstStyle/>
          <a:p>
            <a:pPr algn="ctr"/>
            <a:r>
              <a:rPr lang="es-MX" sz="3600" dirty="0"/>
              <a:t>Unidades de medida</a:t>
            </a:r>
          </a:p>
        </p:txBody>
      </p:sp>
      <p:sp>
        <p:nvSpPr>
          <p:cNvPr id="6" name="CuadroTexto 5">
            <a:extLst>
              <a:ext uri="{FF2B5EF4-FFF2-40B4-BE49-F238E27FC236}">
                <a16:creationId xmlns:a16="http://schemas.microsoft.com/office/drawing/2014/main" xmlns="" id="{D9B6AA93-9B8E-A2CE-BCA9-A86B8F64F15C}"/>
              </a:ext>
            </a:extLst>
          </p:cNvPr>
          <p:cNvSpPr txBox="1"/>
          <p:nvPr/>
        </p:nvSpPr>
        <p:spPr>
          <a:xfrm>
            <a:off x="0" y="756267"/>
            <a:ext cx="12192000" cy="1646605"/>
          </a:xfrm>
          <a:prstGeom prst="rect">
            <a:avLst/>
          </a:prstGeom>
          <a:noFill/>
        </p:spPr>
        <p:txBody>
          <a:bodyPr wrap="square">
            <a:spAutoFit/>
          </a:bodyPr>
          <a:lstStyle/>
          <a:p>
            <a:pPr algn="l">
              <a:spcBef>
                <a:spcPts val="300"/>
              </a:spcBef>
              <a:spcAft>
                <a:spcPts val="300"/>
              </a:spcAft>
            </a:pPr>
            <a:r>
              <a:rPr lang="es-MX" sz="2400" b="1" i="0" dirty="0">
                <a:effectLst/>
              </a:rPr>
              <a:t>Expresión de los resultados</a:t>
            </a:r>
            <a:r>
              <a:rPr lang="es-MX" sz="2400" b="0" i="0" dirty="0">
                <a:effectLst/>
              </a:rPr>
              <a:t>:</a:t>
            </a:r>
          </a:p>
          <a:p>
            <a:pPr marL="742950" lvl="1" indent="-285750" algn="l">
              <a:spcBef>
                <a:spcPts val="300"/>
              </a:spcBef>
              <a:spcAft>
                <a:spcPts val="300"/>
              </a:spcAft>
              <a:buFont typeface="+mj-lt"/>
              <a:buAutoNum type="arabicPeriod"/>
            </a:pPr>
            <a:r>
              <a:rPr lang="es-MX" sz="2400" b="0" i="0" dirty="0">
                <a:effectLst/>
              </a:rPr>
              <a:t>Los resultados se expresan en </a:t>
            </a:r>
            <a:r>
              <a:rPr lang="es-MX" sz="2400" b="1" i="0" dirty="0">
                <a:effectLst/>
              </a:rPr>
              <a:t>notación delta (δ)</a:t>
            </a:r>
            <a:r>
              <a:rPr lang="es-MX" sz="2400" b="0" i="0" dirty="0">
                <a:effectLst/>
              </a:rPr>
              <a:t>, que indica la diferencia en la proporción de isótopos en la muestra en comparación con un </a:t>
            </a:r>
            <a:r>
              <a:rPr lang="es-MX" sz="2400" b="1" i="0" dirty="0">
                <a:solidFill>
                  <a:srgbClr val="FF0000"/>
                </a:solidFill>
                <a:effectLst/>
              </a:rPr>
              <a:t>estándar internacional</a:t>
            </a:r>
            <a:r>
              <a:rPr lang="es-MX" sz="2400" b="0" i="0" dirty="0">
                <a:effectLst/>
              </a:rPr>
              <a:t>.</a:t>
            </a:r>
          </a:p>
        </p:txBody>
      </p:sp>
      <p:pic>
        <p:nvPicPr>
          <p:cNvPr id="3" name="Imagen 2">
            <a:extLst>
              <a:ext uri="{FF2B5EF4-FFF2-40B4-BE49-F238E27FC236}">
                <a16:creationId xmlns:a16="http://schemas.microsoft.com/office/drawing/2014/main" xmlns="" id="{C010BD58-D610-58BF-5F55-0BD2E6878AAB}"/>
              </a:ext>
            </a:extLst>
          </p:cNvPr>
          <p:cNvPicPr>
            <a:picLocks noChangeAspect="1"/>
          </p:cNvPicPr>
          <p:nvPr/>
        </p:nvPicPr>
        <p:blipFill>
          <a:blip r:embed="rId2"/>
          <a:stretch>
            <a:fillRect/>
          </a:stretch>
        </p:blipFill>
        <p:spPr>
          <a:xfrm>
            <a:off x="757296" y="2377272"/>
            <a:ext cx="10362611" cy="1051727"/>
          </a:xfrm>
          <a:prstGeom prst="rect">
            <a:avLst/>
          </a:prstGeom>
        </p:spPr>
      </p:pic>
      <p:sp>
        <p:nvSpPr>
          <p:cNvPr id="7" name="CuadroTexto 6">
            <a:extLst>
              <a:ext uri="{FF2B5EF4-FFF2-40B4-BE49-F238E27FC236}">
                <a16:creationId xmlns:a16="http://schemas.microsoft.com/office/drawing/2014/main" xmlns="" id="{2754C093-290C-44F7-E953-C40942C461AB}"/>
              </a:ext>
            </a:extLst>
          </p:cNvPr>
          <p:cNvSpPr txBox="1"/>
          <p:nvPr/>
        </p:nvSpPr>
        <p:spPr>
          <a:xfrm>
            <a:off x="196770" y="3778020"/>
            <a:ext cx="11995230" cy="2677656"/>
          </a:xfrm>
          <a:prstGeom prst="rect">
            <a:avLst/>
          </a:prstGeom>
          <a:noFill/>
        </p:spPr>
        <p:txBody>
          <a:bodyPr wrap="square">
            <a:spAutoFit/>
          </a:bodyPr>
          <a:lstStyle/>
          <a:p>
            <a:pPr marL="0" lvl="3" algn="just"/>
            <a:r>
              <a:rPr lang="es-MX" sz="2400" b="0" i="0" dirty="0">
                <a:effectLst/>
              </a:rPr>
              <a:t>Donde:</a:t>
            </a:r>
          </a:p>
          <a:p>
            <a:pPr marL="0" lvl="3" algn="just"/>
            <a:endParaRPr lang="es-MX" sz="2400" b="0" i="0" dirty="0">
              <a:effectLst/>
            </a:endParaRPr>
          </a:p>
          <a:p>
            <a:pPr marL="457200" lvl="3" indent="-457200" algn="just">
              <a:buFont typeface="+mj-lt"/>
              <a:buAutoNum type="arabicPeriod"/>
            </a:pPr>
            <a:r>
              <a:rPr lang="es-MX" sz="2400" b="0" i="0" dirty="0">
                <a:effectLst/>
              </a:rPr>
              <a:t> X es el isótopo (por ejemplo, ¹³C o ¹⁵N).</a:t>
            </a:r>
          </a:p>
          <a:p>
            <a:pPr marL="457200" lvl="3" indent="-457200" algn="just">
              <a:buFont typeface="+mj-lt"/>
              <a:buAutoNum type="arabicPeriod"/>
            </a:pPr>
            <a:r>
              <a:rPr lang="es-MX" sz="2400" b="0" i="0" dirty="0">
                <a:effectLst/>
              </a:rPr>
              <a:t>R es la </a:t>
            </a:r>
            <a:r>
              <a:rPr lang="es-MX" sz="2400" b="1" i="0" dirty="0">
                <a:solidFill>
                  <a:srgbClr val="FF0000"/>
                </a:solidFill>
                <a:effectLst/>
              </a:rPr>
              <a:t>relación entre el isótopo pesado y el ligero </a:t>
            </a:r>
            <a:r>
              <a:rPr lang="es-MX" sz="2400" b="0" i="0" dirty="0">
                <a:effectLst/>
              </a:rPr>
              <a:t>(por ejemplo, ¹³C/¹²C o ¹⁵N/¹⁴N).</a:t>
            </a:r>
          </a:p>
          <a:p>
            <a:pPr marL="0" lvl="3" algn="just"/>
            <a:endParaRPr lang="es-MX" sz="2400" b="0" i="0" dirty="0">
              <a:effectLst/>
            </a:endParaRPr>
          </a:p>
          <a:p>
            <a:pPr marL="0" lvl="3" algn="just"/>
            <a:r>
              <a:rPr lang="es-MX" sz="2400" b="0" i="0" dirty="0">
                <a:effectLst/>
              </a:rPr>
              <a:t>Las unidades son partes por mil (‰).</a:t>
            </a:r>
          </a:p>
          <a:p>
            <a:pPr marL="0" lvl="3" algn="just"/>
            <a:endParaRPr lang="es-MX" sz="2400" b="0" i="0" dirty="0">
              <a:effectLst/>
            </a:endParaRPr>
          </a:p>
        </p:txBody>
      </p:sp>
      <p:sp>
        <p:nvSpPr>
          <p:cNvPr id="8" name="CuadroTexto 7">
            <a:extLst>
              <a:ext uri="{FF2B5EF4-FFF2-40B4-BE49-F238E27FC236}">
                <a16:creationId xmlns:a16="http://schemas.microsoft.com/office/drawing/2014/main" xmlns="" id="{F9682D03-6D54-E38F-268A-E8FC5D80E4B3}"/>
              </a:ext>
            </a:extLst>
          </p:cNvPr>
          <p:cNvSpPr txBox="1"/>
          <p:nvPr/>
        </p:nvSpPr>
        <p:spPr>
          <a:xfrm>
            <a:off x="4666593" y="6488668"/>
            <a:ext cx="7614147" cy="338554"/>
          </a:xfrm>
          <a:prstGeom prst="rect">
            <a:avLst/>
          </a:prstGeom>
          <a:noFill/>
        </p:spPr>
        <p:txBody>
          <a:bodyPr wrap="square">
            <a:spAutoFit/>
          </a:bodyPr>
          <a:lstStyle/>
          <a:p>
            <a:pPr algn="just"/>
            <a:r>
              <a:rPr lang="es-MX" sz="1600" dirty="0"/>
              <a:t>Peterson y Fry, 1987; </a:t>
            </a:r>
            <a:r>
              <a:rPr lang="es-MX" sz="1600" dirty="0" err="1"/>
              <a:t>Karasov</a:t>
            </a:r>
            <a:r>
              <a:rPr lang="es-MX" sz="1600" dirty="0"/>
              <a:t> y Martínez del Rio, 2007</a:t>
            </a:r>
          </a:p>
        </p:txBody>
      </p:sp>
    </p:spTree>
    <p:extLst>
      <p:ext uri="{BB962C8B-B14F-4D97-AF65-F5344CB8AC3E}">
        <p14:creationId xmlns:p14="http://schemas.microsoft.com/office/powerpoint/2010/main" val="1428024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E8BD4553-2502-064F-8C3E-183D1B0D94D3}"/>
              </a:ext>
            </a:extLst>
          </p:cNvPr>
          <p:cNvSpPr txBox="1"/>
          <p:nvPr/>
        </p:nvSpPr>
        <p:spPr>
          <a:xfrm>
            <a:off x="3337776" y="0"/>
            <a:ext cx="5516447" cy="646331"/>
          </a:xfrm>
          <a:prstGeom prst="rect">
            <a:avLst/>
          </a:prstGeom>
          <a:noFill/>
        </p:spPr>
        <p:txBody>
          <a:bodyPr wrap="none" rtlCol="0">
            <a:spAutoFit/>
          </a:bodyPr>
          <a:lstStyle/>
          <a:p>
            <a:pPr algn="ctr"/>
            <a:r>
              <a:rPr lang="es-MX" sz="3600" dirty="0"/>
              <a:t>Fraccionamiento isotópico</a:t>
            </a:r>
          </a:p>
        </p:txBody>
      </p:sp>
      <p:pic>
        <p:nvPicPr>
          <p:cNvPr id="4" name="Imagen 3">
            <a:extLst>
              <a:ext uri="{FF2B5EF4-FFF2-40B4-BE49-F238E27FC236}">
                <a16:creationId xmlns:a16="http://schemas.microsoft.com/office/drawing/2014/main" xmlns="" id="{A6D6021A-F0BB-3923-CFD6-4FE62C900DF4}"/>
              </a:ext>
            </a:extLst>
          </p:cNvPr>
          <p:cNvPicPr>
            <a:picLocks noChangeAspect="1"/>
          </p:cNvPicPr>
          <p:nvPr/>
        </p:nvPicPr>
        <p:blipFill>
          <a:blip r:embed="rId2"/>
          <a:stretch>
            <a:fillRect/>
          </a:stretch>
        </p:blipFill>
        <p:spPr>
          <a:xfrm>
            <a:off x="2948744" y="1850496"/>
            <a:ext cx="6368875" cy="2960717"/>
          </a:xfrm>
          <a:prstGeom prst="rect">
            <a:avLst/>
          </a:prstGeom>
        </p:spPr>
      </p:pic>
      <p:sp>
        <p:nvSpPr>
          <p:cNvPr id="3" name="CuadroTexto 2">
            <a:extLst>
              <a:ext uri="{FF2B5EF4-FFF2-40B4-BE49-F238E27FC236}">
                <a16:creationId xmlns:a16="http://schemas.microsoft.com/office/drawing/2014/main" xmlns="" id="{801BF759-30D7-F649-2E2F-93793E4CDAA3}"/>
              </a:ext>
            </a:extLst>
          </p:cNvPr>
          <p:cNvSpPr txBox="1"/>
          <p:nvPr/>
        </p:nvSpPr>
        <p:spPr>
          <a:xfrm>
            <a:off x="208344" y="824932"/>
            <a:ext cx="11162030" cy="400110"/>
          </a:xfrm>
          <a:prstGeom prst="rect">
            <a:avLst/>
          </a:prstGeom>
          <a:noFill/>
        </p:spPr>
        <p:txBody>
          <a:bodyPr wrap="none" rtlCol="0">
            <a:spAutoFit/>
          </a:bodyPr>
          <a:lstStyle/>
          <a:p>
            <a:r>
              <a:rPr lang="es-MX" sz="2000" dirty="0"/>
              <a:t>Por lo que tenemos una relación </a:t>
            </a:r>
            <a:r>
              <a:rPr lang="es-MX" sz="2000" dirty="0" err="1"/>
              <a:t>líneal</a:t>
            </a:r>
            <a:r>
              <a:rPr lang="es-MX" sz="2000" dirty="0"/>
              <a:t> entre los valores isotópicos: </a:t>
            </a:r>
            <a:r>
              <a:rPr lang="es-MX" sz="2000" baseline="-25000" dirty="0"/>
              <a:t>13</a:t>
            </a:r>
            <a:r>
              <a:rPr lang="es-MX" sz="2000" dirty="0"/>
              <a:t>C</a:t>
            </a:r>
          </a:p>
        </p:txBody>
      </p:sp>
      <p:sp>
        <p:nvSpPr>
          <p:cNvPr id="6" name="CuadroTexto 5">
            <a:extLst>
              <a:ext uri="{FF2B5EF4-FFF2-40B4-BE49-F238E27FC236}">
                <a16:creationId xmlns:a16="http://schemas.microsoft.com/office/drawing/2014/main" xmlns="" id="{13D62816-25EA-B575-94D2-4D9F75673662}"/>
              </a:ext>
            </a:extLst>
          </p:cNvPr>
          <p:cNvSpPr txBox="1"/>
          <p:nvPr/>
        </p:nvSpPr>
        <p:spPr>
          <a:xfrm>
            <a:off x="1171936" y="1424843"/>
            <a:ext cx="8145683" cy="461665"/>
          </a:xfrm>
          <a:prstGeom prst="rect">
            <a:avLst/>
          </a:prstGeom>
          <a:noFill/>
        </p:spPr>
        <p:txBody>
          <a:bodyPr wrap="square">
            <a:spAutoFit/>
          </a:bodyPr>
          <a:lstStyle/>
          <a:p>
            <a:r>
              <a:rPr lang="el-GR" sz="2400" b="0" i="0" dirty="0">
                <a:solidFill>
                  <a:srgbClr val="FF0000"/>
                </a:solidFill>
                <a:effectLst/>
              </a:rPr>
              <a:t> δ</a:t>
            </a:r>
            <a:r>
              <a:rPr lang="es-MX" sz="2400" b="0" i="0" dirty="0">
                <a:effectLst/>
              </a:rPr>
              <a:t> indica los valores del isótopo pesado en una muestra</a:t>
            </a:r>
            <a:endParaRPr lang="es-MX" sz="2400" dirty="0"/>
          </a:p>
        </p:txBody>
      </p:sp>
      <p:sp>
        <p:nvSpPr>
          <p:cNvPr id="7" name="CuadroTexto 6">
            <a:extLst>
              <a:ext uri="{FF2B5EF4-FFF2-40B4-BE49-F238E27FC236}">
                <a16:creationId xmlns:a16="http://schemas.microsoft.com/office/drawing/2014/main" xmlns="" id="{44BCC73D-1DAF-8F3C-ED56-D54158B02EE1}"/>
              </a:ext>
            </a:extLst>
          </p:cNvPr>
          <p:cNvSpPr txBox="1"/>
          <p:nvPr/>
        </p:nvSpPr>
        <p:spPr>
          <a:xfrm>
            <a:off x="1342663" y="5001188"/>
            <a:ext cx="4753337" cy="1569660"/>
          </a:xfrm>
          <a:prstGeom prst="rect">
            <a:avLst/>
          </a:prstGeom>
          <a:solidFill>
            <a:srgbClr val="0070C0"/>
          </a:solidFill>
        </p:spPr>
        <p:txBody>
          <a:bodyPr wrap="square" rtlCol="0">
            <a:spAutoFit/>
          </a:bodyPr>
          <a:lstStyle/>
          <a:p>
            <a:r>
              <a:rPr lang="es-MX" sz="2400" dirty="0">
                <a:solidFill>
                  <a:schemeClr val="bg1"/>
                </a:solidFill>
              </a:rPr>
              <a:t>Valores negativos de </a:t>
            </a:r>
            <a:r>
              <a:rPr lang="el-GR" sz="2400" b="1" i="0" dirty="0">
                <a:solidFill>
                  <a:srgbClr val="FF0000"/>
                </a:solidFill>
                <a:effectLst/>
              </a:rPr>
              <a:t>δ</a:t>
            </a:r>
            <a:r>
              <a:rPr lang="es-MX" sz="2400" b="1" i="0" dirty="0">
                <a:solidFill>
                  <a:srgbClr val="FF0000"/>
                </a:solidFill>
                <a:effectLst/>
              </a:rPr>
              <a:t> </a:t>
            </a:r>
            <a:r>
              <a:rPr lang="es-MX" sz="2400" b="1" i="0" baseline="-25000" dirty="0">
                <a:solidFill>
                  <a:srgbClr val="FF0000"/>
                </a:solidFill>
                <a:effectLst/>
              </a:rPr>
              <a:t>13</a:t>
            </a:r>
            <a:r>
              <a:rPr lang="es-MX" sz="2400" b="1" i="0" dirty="0">
                <a:solidFill>
                  <a:srgbClr val="FF0000"/>
                </a:solidFill>
                <a:effectLst/>
              </a:rPr>
              <a:t>C</a:t>
            </a:r>
            <a:r>
              <a:rPr lang="es-MX" sz="2400" b="0" i="0" dirty="0">
                <a:solidFill>
                  <a:schemeClr val="bg1"/>
                </a:solidFill>
                <a:effectLst/>
              </a:rPr>
              <a:t>  indican que hay relativa</a:t>
            </a:r>
            <a:r>
              <a:rPr lang="es-MX" sz="2400" dirty="0">
                <a:solidFill>
                  <a:schemeClr val="bg1"/>
                </a:solidFill>
              </a:rPr>
              <a:t>mente menos cantidad del isótopo pesado que en el estándar (más liviano)</a:t>
            </a:r>
            <a:r>
              <a:rPr lang="es-MX" sz="2400" b="0" i="0" dirty="0">
                <a:solidFill>
                  <a:schemeClr val="bg1"/>
                </a:solidFill>
                <a:effectLst/>
              </a:rPr>
              <a:t> </a:t>
            </a:r>
            <a:endParaRPr lang="es-MX" sz="2400" dirty="0">
              <a:solidFill>
                <a:schemeClr val="bg1"/>
              </a:solidFill>
            </a:endParaRPr>
          </a:p>
        </p:txBody>
      </p:sp>
      <p:sp>
        <p:nvSpPr>
          <p:cNvPr id="9" name="CuadroTexto 8">
            <a:extLst>
              <a:ext uri="{FF2B5EF4-FFF2-40B4-BE49-F238E27FC236}">
                <a16:creationId xmlns:a16="http://schemas.microsoft.com/office/drawing/2014/main" xmlns="" id="{61269119-6C18-C386-2B4D-8EAE8E5D69D3}"/>
              </a:ext>
            </a:extLst>
          </p:cNvPr>
          <p:cNvSpPr txBox="1"/>
          <p:nvPr/>
        </p:nvSpPr>
        <p:spPr>
          <a:xfrm>
            <a:off x="6133181" y="4896258"/>
            <a:ext cx="4753337" cy="1200329"/>
          </a:xfrm>
          <a:prstGeom prst="rect">
            <a:avLst/>
          </a:prstGeom>
          <a:solidFill>
            <a:srgbClr val="0070C0"/>
          </a:solidFill>
        </p:spPr>
        <p:txBody>
          <a:bodyPr wrap="square" rtlCol="0">
            <a:spAutoFit/>
          </a:bodyPr>
          <a:lstStyle/>
          <a:p>
            <a:r>
              <a:rPr lang="es-MX" sz="2400" dirty="0">
                <a:solidFill>
                  <a:schemeClr val="bg1"/>
                </a:solidFill>
              </a:rPr>
              <a:t>Muestras con valores positivos </a:t>
            </a:r>
            <a:r>
              <a:rPr lang="el-GR" sz="2400" b="1" i="0" dirty="0">
                <a:solidFill>
                  <a:srgbClr val="FF0000"/>
                </a:solidFill>
                <a:effectLst/>
              </a:rPr>
              <a:t>δ</a:t>
            </a:r>
            <a:r>
              <a:rPr lang="es-MX" sz="2400" b="1" i="0" dirty="0">
                <a:solidFill>
                  <a:srgbClr val="FF0000"/>
                </a:solidFill>
                <a:effectLst/>
              </a:rPr>
              <a:t> </a:t>
            </a:r>
            <a:r>
              <a:rPr lang="es-MX" sz="2400" b="1" i="0" baseline="-25000" dirty="0">
                <a:solidFill>
                  <a:srgbClr val="FF0000"/>
                </a:solidFill>
                <a:effectLst/>
              </a:rPr>
              <a:t>13</a:t>
            </a:r>
            <a:r>
              <a:rPr lang="es-MX" sz="2400" b="1" i="0" dirty="0">
                <a:solidFill>
                  <a:srgbClr val="FF0000"/>
                </a:solidFill>
                <a:effectLst/>
              </a:rPr>
              <a:t>C</a:t>
            </a:r>
            <a:r>
              <a:rPr lang="es-MX" sz="2400" b="0" i="0" dirty="0">
                <a:solidFill>
                  <a:schemeClr val="bg1"/>
                </a:solidFill>
                <a:effectLst/>
              </a:rPr>
              <a:t>  indican que </a:t>
            </a:r>
            <a:r>
              <a:rPr lang="es-MX" sz="2400" dirty="0">
                <a:solidFill>
                  <a:schemeClr val="bg1"/>
                </a:solidFill>
              </a:rPr>
              <a:t>enriquecidas en el isótopo pesado (más pesado)</a:t>
            </a:r>
            <a:r>
              <a:rPr lang="es-MX" sz="2400" b="0" i="0" dirty="0">
                <a:solidFill>
                  <a:schemeClr val="bg1"/>
                </a:solidFill>
                <a:effectLst/>
              </a:rPr>
              <a:t> </a:t>
            </a:r>
            <a:endParaRPr lang="es-MX" sz="2400" dirty="0">
              <a:solidFill>
                <a:schemeClr val="bg1"/>
              </a:solidFill>
            </a:endParaRPr>
          </a:p>
        </p:txBody>
      </p:sp>
      <p:sp>
        <p:nvSpPr>
          <p:cNvPr id="10" name="CuadroTexto 9">
            <a:extLst>
              <a:ext uri="{FF2B5EF4-FFF2-40B4-BE49-F238E27FC236}">
                <a16:creationId xmlns:a16="http://schemas.microsoft.com/office/drawing/2014/main" xmlns="" id="{96F4E47F-D27E-6990-E203-3BC5DF944B78}"/>
              </a:ext>
            </a:extLst>
          </p:cNvPr>
          <p:cNvSpPr txBox="1"/>
          <p:nvPr/>
        </p:nvSpPr>
        <p:spPr>
          <a:xfrm>
            <a:off x="8308428" y="6488668"/>
            <a:ext cx="3972312" cy="307777"/>
          </a:xfrm>
          <a:prstGeom prst="rect">
            <a:avLst/>
          </a:prstGeom>
          <a:noFill/>
        </p:spPr>
        <p:txBody>
          <a:bodyPr wrap="square">
            <a:spAutoFit/>
          </a:bodyPr>
          <a:lstStyle/>
          <a:p>
            <a:pPr algn="just"/>
            <a:r>
              <a:rPr lang="es-MX" sz="1400" dirty="0" err="1"/>
              <a:t>Karasov</a:t>
            </a:r>
            <a:r>
              <a:rPr lang="es-MX" sz="1400" dirty="0"/>
              <a:t> y Martínez del Rio, 2007</a:t>
            </a:r>
          </a:p>
        </p:txBody>
      </p:sp>
    </p:spTree>
    <p:extLst>
      <p:ext uri="{BB962C8B-B14F-4D97-AF65-F5344CB8AC3E}">
        <p14:creationId xmlns:p14="http://schemas.microsoft.com/office/powerpoint/2010/main" val="242883378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TM04033919[[fn=Circuito]]</Template>
  <TotalTime>1407</TotalTime>
  <Words>2025</Words>
  <Application>Microsoft Office PowerPoint</Application>
  <PresentationFormat>Panorámica</PresentationFormat>
  <Paragraphs>207</Paragraphs>
  <Slides>25</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Aptos</vt:lpstr>
      <vt:lpstr>Aptos Display</vt:lpstr>
      <vt:lpstr>Arial</vt:lpstr>
      <vt:lpstr>Inter</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Palomo Morales</dc:creator>
  <cp:lastModifiedBy>Cuenta Microsoft</cp:lastModifiedBy>
  <cp:revision>107</cp:revision>
  <dcterms:created xsi:type="dcterms:W3CDTF">2025-02-10T23:43:41Z</dcterms:created>
  <dcterms:modified xsi:type="dcterms:W3CDTF">2025-02-17T19:07:55Z</dcterms:modified>
</cp:coreProperties>
</file>